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notesSlides/notesSlide63.xml" ContentType="application/vnd.openxmlformats-officedocument.presentationml.notesSlide+xml"/>
  <Override PartName="/ppt/charts/chart2.xml" ContentType="application/vnd.openxmlformats-officedocument.drawingml.chart+xml"/>
  <Override PartName="/ppt/notesSlides/notesSlide64.xml" ContentType="application/vnd.openxmlformats-officedocument.presentationml.notesSlide+xml"/>
  <Override PartName="/ppt/charts/chart3.xml" ContentType="application/vnd.openxmlformats-officedocument.drawingml.chart+xml"/>
  <Override PartName="/ppt/notesSlides/notesSlide65.xml" ContentType="application/vnd.openxmlformats-officedocument.presentationml.notesSlide+xml"/>
  <Override PartName="/ppt/charts/chart4.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5.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60" r:id="rId2"/>
    <p:sldId id="344" r:id="rId3"/>
    <p:sldId id="266" r:id="rId4"/>
    <p:sldId id="380" r:id="rId5"/>
    <p:sldId id="360" r:id="rId6"/>
    <p:sldId id="371" r:id="rId7"/>
    <p:sldId id="372" r:id="rId8"/>
    <p:sldId id="373" r:id="rId9"/>
    <p:sldId id="269" r:id="rId10"/>
    <p:sldId id="365" r:id="rId11"/>
    <p:sldId id="381" r:id="rId12"/>
    <p:sldId id="369" r:id="rId13"/>
    <p:sldId id="389" r:id="rId14"/>
    <p:sldId id="370" r:id="rId15"/>
    <p:sldId id="402" r:id="rId16"/>
    <p:sldId id="257" r:id="rId17"/>
    <p:sldId id="318" r:id="rId18"/>
    <p:sldId id="331" r:id="rId19"/>
    <p:sldId id="384" r:id="rId20"/>
    <p:sldId id="385" r:id="rId21"/>
    <p:sldId id="332" r:id="rId22"/>
    <p:sldId id="348" r:id="rId23"/>
    <p:sldId id="346" r:id="rId24"/>
    <p:sldId id="347" r:id="rId25"/>
    <p:sldId id="390" r:id="rId26"/>
    <p:sldId id="282" r:id="rId27"/>
    <p:sldId id="258" r:id="rId28"/>
    <p:sldId id="262" r:id="rId29"/>
    <p:sldId id="285" r:id="rId30"/>
    <p:sldId id="379" r:id="rId31"/>
    <p:sldId id="334" r:id="rId32"/>
    <p:sldId id="335" r:id="rId33"/>
    <p:sldId id="393" r:id="rId34"/>
    <p:sldId id="391" r:id="rId35"/>
    <p:sldId id="338" r:id="rId36"/>
    <p:sldId id="340" r:id="rId37"/>
    <p:sldId id="377" r:id="rId38"/>
    <p:sldId id="392" r:id="rId39"/>
    <p:sldId id="378" r:id="rId40"/>
    <p:sldId id="328" r:id="rId41"/>
    <p:sldId id="319" r:id="rId42"/>
    <p:sldId id="349" r:id="rId43"/>
    <p:sldId id="289" r:id="rId44"/>
    <p:sldId id="291" r:id="rId45"/>
    <p:sldId id="375" r:id="rId46"/>
    <p:sldId id="350" r:id="rId47"/>
    <p:sldId id="376" r:id="rId48"/>
    <p:sldId id="351" r:id="rId49"/>
    <p:sldId id="352" r:id="rId50"/>
    <p:sldId id="383" r:id="rId51"/>
    <p:sldId id="295" r:id="rId52"/>
    <p:sldId id="296" r:id="rId53"/>
    <p:sldId id="354" r:id="rId54"/>
    <p:sldId id="355" r:id="rId55"/>
    <p:sldId id="356" r:id="rId56"/>
    <p:sldId id="395" r:id="rId57"/>
    <p:sldId id="394" r:id="rId58"/>
    <p:sldId id="324" r:id="rId59"/>
    <p:sldId id="322" r:id="rId60"/>
    <p:sldId id="301" r:id="rId61"/>
    <p:sldId id="321" r:id="rId62"/>
    <p:sldId id="325" r:id="rId63"/>
    <p:sldId id="307" r:id="rId64"/>
    <p:sldId id="311" r:id="rId65"/>
    <p:sldId id="374" r:id="rId66"/>
    <p:sldId id="397" r:id="rId67"/>
    <p:sldId id="398" r:id="rId68"/>
    <p:sldId id="396" r:id="rId69"/>
    <p:sldId id="333" r:id="rId70"/>
    <p:sldId id="362" r:id="rId71"/>
    <p:sldId id="330" r:id="rId72"/>
    <p:sldId id="363" r:id="rId73"/>
    <p:sldId id="312" r:id="rId74"/>
    <p:sldId id="343" r:id="rId75"/>
    <p:sldId id="345" r:id="rId76"/>
    <p:sldId id="366" r:id="rId77"/>
    <p:sldId id="353" r:id="rId78"/>
    <p:sldId id="399" r:id="rId79"/>
    <p:sldId id="314" r:id="rId80"/>
    <p:sldId id="315" r:id="rId81"/>
    <p:sldId id="401" r:id="rId82"/>
    <p:sldId id="316" r:id="rId83"/>
    <p:sldId id="403" r:id="rId84"/>
    <p:sldId id="400" r:id="rId85"/>
    <p:sldId id="364" r:id="rId86"/>
    <p:sldId id="317" r:id="rId8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00FF99"/>
    <a:srgbClr val="FF0066"/>
    <a:srgbClr val="FF6699"/>
    <a:srgbClr val="0066FF"/>
    <a:srgbClr val="FF5050"/>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autoAdjust="0"/>
    <p:restoredTop sz="73488" autoAdjust="0"/>
  </p:normalViewPr>
  <p:slideViewPr>
    <p:cSldViewPr>
      <p:cViewPr varScale="1">
        <p:scale>
          <a:sx n="66" d="100"/>
          <a:sy n="66" d="100"/>
        </p:scale>
        <p:origin x="-1440"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3" d="100"/>
          <a:sy n="53" d="100"/>
        </p:scale>
        <p:origin x="-28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68725393700788"/>
          <c:y val="8.2117245388662913E-2"/>
          <c:w val="0.83964607939632541"/>
          <c:h val="0.69534258881855315"/>
        </c:manualLayout>
      </c:layout>
      <c:barChart>
        <c:barDir val="col"/>
        <c:grouping val="clustered"/>
        <c:varyColors val="0"/>
        <c:ser>
          <c:idx val="0"/>
          <c:order val="0"/>
          <c:tx>
            <c:strRef>
              <c:f>Sheet1!$B$1</c:f>
              <c:strCache>
                <c:ptCount val="1"/>
                <c:pt idx="0">
                  <c:v>Series 1</c:v>
                </c:pt>
              </c:strCache>
            </c:strRef>
          </c:tx>
          <c:spPr>
            <a:solidFill>
              <a:schemeClr val="accent1"/>
            </a:solidFill>
          </c:spPr>
          <c:invertIfNegative val="0"/>
          <c:dPt>
            <c:idx val="1"/>
            <c:invertIfNegative val="0"/>
            <c:bubble3D val="0"/>
            <c:spPr>
              <a:noFill/>
            </c:spPr>
          </c:dPt>
          <c:dPt>
            <c:idx val="2"/>
            <c:invertIfNegative val="0"/>
            <c:bubble3D val="0"/>
            <c:spPr>
              <a:noFill/>
            </c:spPr>
          </c:dPt>
          <c:dPt>
            <c:idx val="3"/>
            <c:invertIfNegative val="0"/>
            <c:bubble3D val="0"/>
            <c:spPr>
              <a:noFill/>
            </c:spPr>
          </c:dPt>
          <c:cat>
            <c:strRef>
              <c:f>Sheet1!$A$2:$A$5</c:f>
              <c:strCache>
                <c:ptCount val="4"/>
                <c:pt idx="0">
                  <c:v>random guessing</c:v>
                </c:pt>
                <c:pt idx="1">
                  <c:v>our algorithm</c:v>
                </c:pt>
                <c:pt idx="2">
                  <c:v>glyph based</c:v>
                </c:pt>
                <c:pt idx="3">
                  <c:v>all correct</c:v>
                </c:pt>
              </c:strCache>
            </c:strRef>
          </c:cat>
          <c:val>
            <c:numRef>
              <c:f>Sheet1!$B$2:$B$5</c:f>
              <c:numCache>
                <c:formatCode>General</c:formatCode>
                <c:ptCount val="4"/>
                <c:pt idx="0">
                  <c:v>50</c:v>
                </c:pt>
                <c:pt idx="1">
                  <c:v>54</c:v>
                </c:pt>
                <c:pt idx="2">
                  <c:v>61</c:v>
                </c:pt>
                <c:pt idx="3">
                  <c:v>100</c:v>
                </c:pt>
              </c:numCache>
            </c:numRef>
          </c:val>
        </c:ser>
        <c:dLbls>
          <c:showLegendKey val="0"/>
          <c:showVal val="0"/>
          <c:showCatName val="0"/>
          <c:showSerName val="0"/>
          <c:showPercent val="0"/>
          <c:showBubbleSize val="0"/>
        </c:dLbls>
        <c:gapWidth val="150"/>
        <c:axId val="157633536"/>
        <c:axId val="157639424"/>
      </c:barChart>
      <c:catAx>
        <c:axId val="157633536"/>
        <c:scaling>
          <c:orientation val="minMax"/>
        </c:scaling>
        <c:delete val="0"/>
        <c:axPos val="b"/>
        <c:majorTickMark val="out"/>
        <c:minorTickMark val="none"/>
        <c:tickLblPos val="nextTo"/>
        <c:crossAx val="157639424"/>
        <c:crosses val="autoZero"/>
        <c:auto val="1"/>
        <c:lblAlgn val="ctr"/>
        <c:lblOffset val="100"/>
        <c:noMultiLvlLbl val="0"/>
      </c:catAx>
      <c:valAx>
        <c:axId val="157639424"/>
        <c:scaling>
          <c:orientation val="minMax"/>
          <c:max val="100"/>
        </c:scaling>
        <c:delete val="0"/>
        <c:axPos val="l"/>
        <c:majorGridlines/>
        <c:numFmt formatCode="General" sourceLinked="1"/>
        <c:majorTickMark val="out"/>
        <c:minorTickMark val="none"/>
        <c:tickLblPos val="nextTo"/>
        <c:crossAx val="15763353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68725393700788"/>
          <c:y val="8.2117245388662913E-2"/>
          <c:w val="0.83964607939632541"/>
          <c:h val="0.69534258881855315"/>
        </c:manualLayout>
      </c:layout>
      <c:barChart>
        <c:barDir val="col"/>
        <c:grouping val="clustered"/>
        <c:varyColors val="0"/>
        <c:ser>
          <c:idx val="0"/>
          <c:order val="0"/>
          <c:tx>
            <c:strRef>
              <c:f>Sheet1!$B$1</c:f>
              <c:strCache>
                <c:ptCount val="1"/>
                <c:pt idx="0">
                  <c:v>Series 1</c:v>
                </c:pt>
              </c:strCache>
            </c:strRef>
          </c:tx>
          <c:spPr>
            <a:solidFill>
              <a:schemeClr val="accent1"/>
            </a:solidFill>
          </c:spPr>
          <c:invertIfNegative val="0"/>
          <c:dPt>
            <c:idx val="1"/>
            <c:invertIfNegative val="0"/>
            <c:bubble3D val="0"/>
            <c:spPr>
              <a:noFill/>
            </c:spPr>
          </c:dPt>
          <c:dPt>
            <c:idx val="2"/>
            <c:invertIfNegative val="0"/>
            <c:bubble3D val="0"/>
            <c:spPr>
              <a:noFill/>
            </c:spPr>
          </c:dPt>
          <c:dPt>
            <c:idx val="3"/>
            <c:invertIfNegative val="0"/>
            <c:bubble3D val="0"/>
          </c:dPt>
          <c:cat>
            <c:strRef>
              <c:f>Sheet1!$A$2:$A$5</c:f>
              <c:strCache>
                <c:ptCount val="4"/>
                <c:pt idx="0">
                  <c:v>random guessing</c:v>
                </c:pt>
                <c:pt idx="1">
                  <c:v>our algorithm</c:v>
                </c:pt>
                <c:pt idx="2">
                  <c:v>glyph based</c:v>
                </c:pt>
                <c:pt idx="3">
                  <c:v>obvious fakes</c:v>
                </c:pt>
              </c:strCache>
            </c:strRef>
          </c:cat>
          <c:val>
            <c:numRef>
              <c:f>Sheet1!$B$2:$B$5</c:f>
              <c:numCache>
                <c:formatCode>General</c:formatCode>
                <c:ptCount val="4"/>
                <c:pt idx="0">
                  <c:v>50</c:v>
                </c:pt>
                <c:pt idx="1">
                  <c:v>54</c:v>
                </c:pt>
                <c:pt idx="2">
                  <c:v>61</c:v>
                </c:pt>
                <c:pt idx="3">
                  <c:v>100</c:v>
                </c:pt>
              </c:numCache>
            </c:numRef>
          </c:val>
        </c:ser>
        <c:dLbls>
          <c:showLegendKey val="0"/>
          <c:showVal val="0"/>
          <c:showCatName val="0"/>
          <c:showSerName val="0"/>
          <c:showPercent val="0"/>
          <c:showBubbleSize val="0"/>
        </c:dLbls>
        <c:gapWidth val="150"/>
        <c:axId val="169418752"/>
        <c:axId val="169420288"/>
      </c:barChart>
      <c:catAx>
        <c:axId val="169418752"/>
        <c:scaling>
          <c:orientation val="minMax"/>
        </c:scaling>
        <c:delete val="0"/>
        <c:axPos val="b"/>
        <c:majorTickMark val="out"/>
        <c:minorTickMark val="none"/>
        <c:tickLblPos val="nextTo"/>
        <c:crossAx val="169420288"/>
        <c:crosses val="autoZero"/>
        <c:auto val="1"/>
        <c:lblAlgn val="ctr"/>
        <c:lblOffset val="100"/>
        <c:noMultiLvlLbl val="0"/>
      </c:catAx>
      <c:valAx>
        <c:axId val="169420288"/>
        <c:scaling>
          <c:orientation val="minMax"/>
          <c:max val="100"/>
        </c:scaling>
        <c:delete val="0"/>
        <c:axPos val="l"/>
        <c:majorGridlines/>
        <c:numFmt formatCode="General" sourceLinked="1"/>
        <c:majorTickMark val="out"/>
        <c:minorTickMark val="none"/>
        <c:tickLblPos val="nextTo"/>
        <c:crossAx val="16941875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68725393700788"/>
          <c:y val="8.2117245388662913E-2"/>
          <c:w val="0.83964607939632541"/>
          <c:h val="0.69534258881855315"/>
        </c:manualLayout>
      </c:layout>
      <c:barChart>
        <c:barDir val="col"/>
        <c:grouping val="clustered"/>
        <c:varyColors val="0"/>
        <c:ser>
          <c:idx val="0"/>
          <c:order val="0"/>
          <c:tx>
            <c:strRef>
              <c:f>Sheet1!$B$1</c:f>
              <c:strCache>
                <c:ptCount val="1"/>
                <c:pt idx="0">
                  <c:v>Series 1</c:v>
                </c:pt>
              </c:strCache>
            </c:strRef>
          </c:tx>
          <c:spPr>
            <a:solidFill>
              <a:schemeClr val="accent1"/>
            </a:solidFill>
          </c:spPr>
          <c:invertIfNegative val="0"/>
          <c:dPt>
            <c:idx val="1"/>
            <c:invertIfNegative val="0"/>
            <c:bubble3D val="0"/>
            <c:spPr>
              <a:solidFill>
                <a:srgbClr val="00CC66"/>
              </a:solidFill>
            </c:spPr>
          </c:dPt>
          <c:dPt>
            <c:idx val="2"/>
            <c:invertIfNegative val="0"/>
            <c:bubble3D val="0"/>
            <c:spPr>
              <a:noFill/>
            </c:spPr>
          </c:dPt>
          <c:dPt>
            <c:idx val="3"/>
            <c:invertIfNegative val="0"/>
            <c:bubble3D val="0"/>
          </c:dPt>
          <c:cat>
            <c:strRef>
              <c:f>Sheet1!$A$2:$A$5</c:f>
              <c:strCache>
                <c:ptCount val="4"/>
                <c:pt idx="0">
                  <c:v>random guessing</c:v>
                </c:pt>
                <c:pt idx="1">
                  <c:v>our algorithm</c:v>
                </c:pt>
                <c:pt idx="2">
                  <c:v>glyph based</c:v>
                </c:pt>
                <c:pt idx="3">
                  <c:v>obvious fakes</c:v>
                </c:pt>
              </c:strCache>
            </c:strRef>
          </c:cat>
          <c:val>
            <c:numRef>
              <c:f>Sheet1!$B$2:$B$5</c:f>
              <c:numCache>
                <c:formatCode>General</c:formatCode>
                <c:ptCount val="4"/>
                <c:pt idx="0">
                  <c:v>50</c:v>
                </c:pt>
                <c:pt idx="1">
                  <c:v>54</c:v>
                </c:pt>
                <c:pt idx="2">
                  <c:v>61</c:v>
                </c:pt>
                <c:pt idx="3">
                  <c:v>100</c:v>
                </c:pt>
              </c:numCache>
            </c:numRef>
          </c:val>
        </c:ser>
        <c:dLbls>
          <c:showLegendKey val="0"/>
          <c:showVal val="0"/>
          <c:showCatName val="0"/>
          <c:showSerName val="0"/>
          <c:showPercent val="0"/>
          <c:showBubbleSize val="0"/>
        </c:dLbls>
        <c:gapWidth val="150"/>
        <c:axId val="153948928"/>
        <c:axId val="153950464"/>
      </c:barChart>
      <c:catAx>
        <c:axId val="153948928"/>
        <c:scaling>
          <c:orientation val="minMax"/>
        </c:scaling>
        <c:delete val="0"/>
        <c:axPos val="b"/>
        <c:majorTickMark val="out"/>
        <c:minorTickMark val="none"/>
        <c:tickLblPos val="nextTo"/>
        <c:crossAx val="153950464"/>
        <c:crosses val="autoZero"/>
        <c:auto val="1"/>
        <c:lblAlgn val="ctr"/>
        <c:lblOffset val="100"/>
        <c:noMultiLvlLbl val="0"/>
      </c:catAx>
      <c:valAx>
        <c:axId val="153950464"/>
        <c:scaling>
          <c:orientation val="minMax"/>
          <c:max val="100"/>
        </c:scaling>
        <c:delete val="0"/>
        <c:axPos val="l"/>
        <c:majorGridlines/>
        <c:numFmt formatCode="General" sourceLinked="1"/>
        <c:majorTickMark val="out"/>
        <c:minorTickMark val="none"/>
        <c:tickLblPos val="nextTo"/>
        <c:crossAx val="15394892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68725393700788"/>
          <c:y val="8.2117245388662913E-2"/>
          <c:w val="0.83964607939632541"/>
          <c:h val="0.69534258881855315"/>
        </c:manualLayout>
      </c:layout>
      <c:barChart>
        <c:barDir val="col"/>
        <c:grouping val="clustered"/>
        <c:varyColors val="0"/>
        <c:ser>
          <c:idx val="0"/>
          <c:order val="0"/>
          <c:tx>
            <c:strRef>
              <c:f>Sheet1!$B$1</c:f>
              <c:strCache>
                <c:ptCount val="1"/>
                <c:pt idx="0">
                  <c:v>Series 1</c:v>
                </c:pt>
              </c:strCache>
            </c:strRef>
          </c:tx>
          <c:spPr>
            <a:solidFill>
              <a:schemeClr val="accent1"/>
            </a:solidFill>
          </c:spPr>
          <c:invertIfNegative val="0"/>
          <c:dPt>
            <c:idx val="1"/>
            <c:invertIfNegative val="0"/>
            <c:bubble3D val="0"/>
            <c:spPr>
              <a:solidFill>
                <a:srgbClr val="00CC66"/>
              </a:solidFill>
            </c:spPr>
          </c:dPt>
          <c:dPt>
            <c:idx val="2"/>
            <c:invertIfNegative val="0"/>
            <c:bubble3D val="0"/>
          </c:dPt>
          <c:cat>
            <c:strRef>
              <c:f>Sheet1!$A$2:$A$5</c:f>
              <c:strCache>
                <c:ptCount val="4"/>
                <c:pt idx="0">
                  <c:v>random guessing</c:v>
                </c:pt>
                <c:pt idx="1">
                  <c:v>our algorithm</c:v>
                </c:pt>
                <c:pt idx="2">
                  <c:v>glyph based</c:v>
                </c:pt>
                <c:pt idx="3">
                  <c:v>obvious fakes</c:v>
                </c:pt>
              </c:strCache>
            </c:strRef>
          </c:cat>
          <c:val>
            <c:numRef>
              <c:f>Sheet1!$B$2:$B$5</c:f>
              <c:numCache>
                <c:formatCode>General</c:formatCode>
                <c:ptCount val="4"/>
                <c:pt idx="0">
                  <c:v>50</c:v>
                </c:pt>
                <c:pt idx="1">
                  <c:v>54</c:v>
                </c:pt>
                <c:pt idx="2">
                  <c:v>61</c:v>
                </c:pt>
                <c:pt idx="3">
                  <c:v>100</c:v>
                </c:pt>
              </c:numCache>
            </c:numRef>
          </c:val>
        </c:ser>
        <c:dLbls>
          <c:showLegendKey val="0"/>
          <c:showVal val="0"/>
          <c:showCatName val="0"/>
          <c:showSerName val="0"/>
          <c:showPercent val="0"/>
          <c:showBubbleSize val="0"/>
        </c:dLbls>
        <c:gapWidth val="150"/>
        <c:axId val="153998464"/>
        <c:axId val="154000000"/>
      </c:barChart>
      <c:catAx>
        <c:axId val="153998464"/>
        <c:scaling>
          <c:orientation val="minMax"/>
        </c:scaling>
        <c:delete val="0"/>
        <c:axPos val="b"/>
        <c:majorTickMark val="out"/>
        <c:minorTickMark val="none"/>
        <c:tickLblPos val="nextTo"/>
        <c:crossAx val="154000000"/>
        <c:crosses val="autoZero"/>
        <c:auto val="1"/>
        <c:lblAlgn val="ctr"/>
        <c:lblOffset val="100"/>
        <c:noMultiLvlLbl val="0"/>
      </c:catAx>
      <c:valAx>
        <c:axId val="154000000"/>
        <c:scaling>
          <c:orientation val="minMax"/>
          <c:max val="100"/>
        </c:scaling>
        <c:delete val="0"/>
        <c:axPos val="l"/>
        <c:majorGridlines/>
        <c:numFmt formatCode="General" sourceLinked="1"/>
        <c:majorTickMark val="out"/>
        <c:minorTickMark val="none"/>
        <c:tickLblPos val="nextTo"/>
        <c:crossAx val="15399846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68725393700788"/>
          <c:y val="8.2117245388662913E-2"/>
          <c:w val="0.83964607939632541"/>
          <c:h val="0.69534258881855315"/>
        </c:manualLayout>
      </c:layout>
      <c:barChart>
        <c:barDir val="col"/>
        <c:grouping val="clustered"/>
        <c:varyColors val="0"/>
        <c:ser>
          <c:idx val="0"/>
          <c:order val="0"/>
          <c:tx>
            <c:strRef>
              <c:f>Sheet1!$B$1</c:f>
              <c:strCache>
                <c:ptCount val="1"/>
                <c:pt idx="0">
                  <c:v>Series 1</c:v>
                </c:pt>
              </c:strCache>
            </c:strRef>
          </c:tx>
          <c:spPr>
            <a:solidFill>
              <a:schemeClr val="accent1"/>
            </a:solidFill>
          </c:spPr>
          <c:invertIfNegative val="0"/>
          <c:dPt>
            <c:idx val="1"/>
            <c:invertIfNegative val="0"/>
            <c:bubble3D val="0"/>
            <c:spPr>
              <a:solidFill>
                <a:srgbClr val="00CC66"/>
              </a:solidFill>
            </c:spPr>
          </c:dPt>
          <c:dPt>
            <c:idx val="2"/>
            <c:invertIfNegative val="0"/>
            <c:bubble3D val="0"/>
          </c:dPt>
          <c:cat>
            <c:strRef>
              <c:f>Sheet1!$A$2:$A$5</c:f>
              <c:strCache>
                <c:ptCount val="4"/>
                <c:pt idx="0">
                  <c:v>random guessing</c:v>
                </c:pt>
                <c:pt idx="1">
                  <c:v>our algorithm</c:v>
                </c:pt>
                <c:pt idx="2">
                  <c:v>glyph based</c:v>
                </c:pt>
                <c:pt idx="3">
                  <c:v>obvious fakes</c:v>
                </c:pt>
              </c:strCache>
            </c:strRef>
          </c:cat>
          <c:val>
            <c:numRef>
              <c:f>Sheet1!$B$2:$B$5</c:f>
              <c:numCache>
                <c:formatCode>General</c:formatCode>
                <c:ptCount val="4"/>
                <c:pt idx="0">
                  <c:v>50</c:v>
                </c:pt>
                <c:pt idx="1">
                  <c:v>52</c:v>
                </c:pt>
                <c:pt idx="2">
                  <c:v>72</c:v>
                </c:pt>
                <c:pt idx="3">
                  <c:v>100</c:v>
                </c:pt>
              </c:numCache>
            </c:numRef>
          </c:val>
        </c:ser>
        <c:dLbls>
          <c:showLegendKey val="0"/>
          <c:showVal val="0"/>
          <c:showCatName val="0"/>
          <c:showSerName val="0"/>
          <c:showPercent val="0"/>
          <c:showBubbleSize val="0"/>
        </c:dLbls>
        <c:gapWidth val="150"/>
        <c:axId val="154108672"/>
        <c:axId val="154110208"/>
      </c:barChart>
      <c:catAx>
        <c:axId val="154108672"/>
        <c:scaling>
          <c:orientation val="minMax"/>
        </c:scaling>
        <c:delete val="0"/>
        <c:axPos val="b"/>
        <c:majorTickMark val="out"/>
        <c:minorTickMark val="none"/>
        <c:tickLblPos val="nextTo"/>
        <c:crossAx val="154110208"/>
        <c:crosses val="autoZero"/>
        <c:auto val="1"/>
        <c:lblAlgn val="ctr"/>
        <c:lblOffset val="100"/>
        <c:noMultiLvlLbl val="0"/>
      </c:catAx>
      <c:valAx>
        <c:axId val="154110208"/>
        <c:scaling>
          <c:orientation val="minMax"/>
          <c:max val="100"/>
        </c:scaling>
        <c:delete val="0"/>
        <c:axPos val="l"/>
        <c:majorGridlines/>
        <c:numFmt formatCode="General" sourceLinked="1"/>
        <c:majorTickMark val="out"/>
        <c:minorTickMark val="none"/>
        <c:tickLblPos val="nextTo"/>
        <c:crossAx val="15410867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E09E98-A67A-4A8F-AB83-BF1E31B5ECC0}" type="datetimeFigureOut">
              <a:rPr lang="en-US" smtClean="0"/>
              <a:t>7/28/2016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3F75D-BC38-40D6-99C0-B36855B164ED}" type="slidenum">
              <a:rPr lang="en-US" smtClean="0"/>
              <a:t>‹#›</a:t>
            </a:fld>
            <a:endParaRPr lang="en-US"/>
          </a:p>
        </p:txBody>
      </p:sp>
    </p:spTree>
    <p:extLst>
      <p:ext uri="{BB962C8B-B14F-4D97-AF65-F5344CB8AC3E}">
        <p14:creationId xmlns:p14="http://schemas.microsoft.com/office/powerpoint/2010/main" val="263544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1</a:t>
            </a:fld>
            <a:endParaRPr lang="en-US"/>
          </a:p>
        </p:txBody>
      </p:sp>
    </p:spTree>
    <p:extLst>
      <p:ext uri="{BB962C8B-B14F-4D97-AF65-F5344CB8AC3E}">
        <p14:creationId xmlns:p14="http://schemas.microsoft.com/office/powerpoint/2010/main" val="2610973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simplest way to generate text that looks handwritten is to use one of the many different handwriting fonts that are available.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This approach dates back to the font work of Donald Knuth in the 70s.</a:t>
            </a:r>
            <a:endParaRPr lang="en-US" dirty="0" smtClean="0"/>
          </a:p>
        </p:txBody>
      </p:sp>
      <p:sp>
        <p:nvSpPr>
          <p:cNvPr id="4" name="Slide Number Placeholder 3"/>
          <p:cNvSpPr>
            <a:spLocks noGrp="1"/>
          </p:cNvSpPr>
          <p:nvPr>
            <p:ph type="sldNum" sz="quarter" idx="10"/>
          </p:nvPr>
        </p:nvSpPr>
        <p:spPr/>
        <p:txBody>
          <a:bodyPr/>
          <a:lstStyle/>
          <a:p>
            <a:fld id="{1FD3F75D-BC38-40D6-99C0-B36855B164ED}" type="slidenum">
              <a:rPr lang="en-US" smtClean="0"/>
              <a:t>10</a:t>
            </a:fld>
            <a:endParaRPr lang="en-US"/>
          </a:p>
        </p:txBody>
      </p:sp>
    </p:spTree>
    <p:extLst>
      <p:ext uri="{BB962C8B-B14F-4D97-AF65-F5344CB8AC3E}">
        <p14:creationId xmlns:p14="http://schemas.microsoft.com/office/powerpoint/2010/main" val="3494413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However, the problem with these fonts is that they typically replicate glyphs and thus lack the natural variability and flow present in real handwritten text.  </a:t>
            </a:r>
            <a:endParaRPr lang="en-US" dirty="0" smtClean="0"/>
          </a:p>
        </p:txBody>
      </p:sp>
      <p:sp>
        <p:nvSpPr>
          <p:cNvPr id="4" name="Slide Number Placeholder 3"/>
          <p:cNvSpPr>
            <a:spLocks noGrp="1"/>
          </p:cNvSpPr>
          <p:nvPr>
            <p:ph type="sldNum" sz="quarter" idx="10"/>
          </p:nvPr>
        </p:nvSpPr>
        <p:spPr/>
        <p:txBody>
          <a:bodyPr/>
          <a:lstStyle/>
          <a:p>
            <a:fld id="{1FD3F75D-BC38-40D6-99C0-B36855B164ED}" type="slidenum">
              <a:rPr lang="en-US" smtClean="0"/>
              <a:t>11</a:t>
            </a:fld>
            <a:endParaRPr lang="en-US"/>
          </a:p>
        </p:txBody>
      </p:sp>
    </p:spTree>
    <p:extLst>
      <p:ext uri="{BB962C8B-B14F-4D97-AF65-F5344CB8AC3E}">
        <p14:creationId xmlns:p14="http://schemas.microsoft.com/office/powerpoint/2010/main" val="3494413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Services exist that enable the creation of custom handwriting like fonts based on the vectorization of individual glyphs provided by users.</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However, these approaches again lack variability, texture, and the long range interactions between elements.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12</a:t>
            </a:fld>
            <a:endParaRPr lang="en-US"/>
          </a:p>
        </p:txBody>
      </p:sp>
    </p:spTree>
    <p:extLst>
      <p:ext uri="{BB962C8B-B14F-4D97-AF65-F5344CB8AC3E}">
        <p14:creationId xmlns:p14="http://schemas.microsoft.com/office/powerpoint/2010/main" val="3494413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Rendering new text in someone’s handwriting is difﬁcult because natural handwriting is highly variable, yet contains both intentional and involuntary structure that makes a person’s style self-consistent.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This variability means that naïve example-based texture synthesis can be conspicuously repetitive.</a:t>
            </a:r>
          </a:p>
        </p:txBody>
      </p:sp>
      <p:sp>
        <p:nvSpPr>
          <p:cNvPr id="4" name="Slide Number Placeholder 3"/>
          <p:cNvSpPr>
            <a:spLocks noGrp="1"/>
          </p:cNvSpPr>
          <p:nvPr>
            <p:ph type="sldNum" sz="quarter" idx="10"/>
          </p:nvPr>
        </p:nvSpPr>
        <p:spPr/>
        <p:txBody>
          <a:bodyPr/>
          <a:lstStyle/>
          <a:p>
            <a:fld id="{1FD3F75D-BC38-40D6-99C0-B36855B164ED}" type="slidenum">
              <a:rPr lang="en-US" smtClean="0"/>
              <a:t>13</a:t>
            </a:fld>
            <a:endParaRPr lang="en-US"/>
          </a:p>
        </p:txBody>
      </p:sp>
    </p:spTree>
    <p:extLst>
      <p:ext uri="{BB962C8B-B14F-4D97-AF65-F5344CB8AC3E}">
        <p14:creationId xmlns:p14="http://schemas.microsoft.com/office/powerpoint/2010/main" val="3494413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date, most work in handwriting synthesis has focused on generating text using data captured from tablets.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Using tablets bypasses problems such as segmenting the text from images and can also give some timing information.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Some of these approaches can produce natural looking text but lack the texture of different pen styles.  </a:t>
            </a:r>
            <a:endParaRPr lang="en-US" dirty="0">
              <a:latin typeface="Algerian" panose="04020705040A02060702" pitchFamily="82"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14</a:t>
            </a:fld>
            <a:endParaRPr lang="en-US"/>
          </a:p>
        </p:txBody>
      </p:sp>
    </p:spTree>
    <p:extLst>
      <p:ext uri="{BB962C8B-B14F-4D97-AF65-F5344CB8AC3E}">
        <p14:creationId xmlns:p14="http://schemas.microsoft.com/office/powerpoint/2010/main" val="349441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As they require </a:t>
            </a:r>
            <a:r>
              <a:rPr lang="en-US" sz="1200" b="0" i="0" kern="1200" dirty="0" err="1" smtClean="0">
                <a:solidFill>
                  <a:schemeClr val="tx1"/>
                </a:solidFill>
                <a:effectLst/>
                <a:latin typeface="+mn-lt"/>
                <a:ea typeface="+mn-ea"/>
                <a:cs typeface="+mn-cs"/>
              </a:rPr>
              <a:t>vectorized</a:t>
            </a:r>
            <a:r>
              <a:rPr lang="en-US" sz="1200" b="0" i="0" kern="1200" dirty="0" smtClean="0">
                <a:solidFill>
                  <a:schemeClr val="tx1"/>
                </a:solidFill>
                <a:effectLst/>
                <a:latin typeface="+mn-lt"/>
                <a:ea typeface="+mn-ea"/>
                <a:cs typeface="+mn-cs"/>
              </a:rPr>
              <a:t> input and pen timings these approaches cannot easily use examples of handwriting from historical figures that have not been already acquired with a tablet.</a:t>
            </a:r>
            <a:endParaRPr lang="en-US" dirty="0">
              <a:latin typeface="Algerian" panose="04020705040A02060702" pitchFamily="82"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15</a:t>
            </a:fld>
            <a:endParaRPr lang="en-US"/>
          </a:p>
        </p:txBody>
      </p:sp>
    </p:spTree>
    <p:extLst>
      <p:ext uri="{BB962C8B-B14F-4D97-AF65-F5344CB8AC3E}">
        <p14:creationId xmlns:p14="http://schemas.microsoft.com/office/powerpoint/2010/main" val="3494413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 is a well known problem that writing using a tablet is different from writing on paper.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This is due to several factors including pen friction.</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Here we show an illustrative example of the difference between writing with a pen and a tablet (C).</a:t>
            </a:r>
            <a:r>
              <a:rPr lang="en-US" b="0" dirty="0" smtClean="0"/>
              <a:t/>
            </a:r>
            <a:br>
              <a:rPr lang="en-US" b="0" dirty="0" smtClean="0"/>
            </a:br>
            <a:endParaRPr lang="en-US" b="0" dirty="0" smtClean="0"/>
          </a:p>
          <a:p>
            <a:r>
              <a:rPr lang="en-US" sz="1200" b="0" i="0" kern="1200" dirty="0" smtClean="0">
                <a:solidFill>
                  <a:schemeClr val="tx1"/>
                </a:solidFill>
                <a:effectLst/>
                <a:latin typeface="+mn-lt"/>
                <a:ea typeface="+mn-ea"/>
                <a:cs typeface="+mn-cs"/>
              </a:rPr>
              <a:t>Even though this author is an experienced tablet user, writing with a stylus significantly distorts their natural handwriting style.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we</a:t>
            </a:r>
            <a:r>
              <a:rPr lang="en-US" sz="1200" b="0" i="0" kern="1200" baseline="0" dirty="0" smtClean="0">
                <a:solidFill>
                  <a:schemeClr val="tx1"/>
                </a:solidFill>
                <a:effectLst/>
                <a:latin typeface="+mn-lt"/>
                <a:ea typeface="+mn-ea"/>
                <a:cs typeface="+mn-cs"/>
              </a:rPr>
              <a:t> get </a:t>
            </a:r>
            <a:r>
              <a:rPr lang="en-US" sz="1200" b="0" i="0" u="none" kern="1200" baseline="0" dirty="0" smtClean="0">
                <a:solidFill>
                  <a:schemeClr val="tx1"/>
                </a:solidFill>
                <a:effectLst/>
                <a:latin typeface="+mn-lt"/>
                <a:ea typeface="+mn-ea"/>
                <a:cs typeface="+mn-cs"/>
              </a:rPr>
              <a:t>our </a:t>
            </a:r>
            <a:r>
              <a:rPr lang="en-US" sz="1200" b="0" i="0" kern="1200" baseline="0" dirty="0" smtClean="0">
                <a:solidFill>
                  <a:schemeClr val="tx1"/>
                </a:solidFill>
                <a:effectLst/>
                <a:latin typeface="+mn-lt"/>
                <a:ea typeface="+mn-ea"/>
                <a:cs typeface="+mn-cs"/>
              </a:rPr>
              <a:t>handwriting samples from paper.</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16</a:t>
            </a:fld>
            <a:endParaRPr lang="en-US"/>
          </a:p>
        </p:txBody>
      </p:sp>
    </p:spTree>
    <p:extLst>
      <p:ext uri="{BB962C8B-B14F-4D97-AF65-F5344CB8AC3E}">
        <p14:creationId xmlns:p14="http://schemas.microsoft.com/office/powerpoint/2010/main" val="3254443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17</a:t>
            </a:fld>
            <a:endParaRPr lang="en-US"/>
          </a:p>
        </p:txBody>
      </p:sp>
    </p:spTree>
    <p:extLst>
      <p:ext uri="{BB962C8B-B14F-4D97-AF65-F5344CB8AC3E}">
        <p14:creationId xmlns:p14="http://schemas.microsoft.com/office/powerpoint/2010/main" val="3204359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this work, we present a data driven generative model built around individual characters that can imitate a specific author’s pen on paper handwriting style.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Our algorithm is capable of generating writing from a limited set of input samples, and can model writing that is printed, cursive, or somewhere in between.</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18</a:t>
            </a:fld>
            <a:endParaRPr lang="en-US"/>
          </a:p>
        </p:txBody>
      </p:sp>
    </p:spTree>
    <p:extLst>
      <p:ext uri="{BB962C8B-B14F-4D97-AF65-F5344CB8AC3E}">
        <p14:creationId xmlns:p14="http://schemas.microsoft.com/office/powerpoint/2010/main" val="3996183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a one time input to our system the user annotates a sample of the handwriting style they wish to synthesize.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To greatly speed up this step we introduce a semi automatic handwriting annotation tool.  </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19</a:t>
            </a:fld>
            <a:endParaRPr lang="en-US"/>
          </a:p>
        </p:txBody>
      </p:sp>
    </p:spTree>
    <p:extLst>
      <p:ext uri="{BB962C8B-B14F-4D97-AF65-F5344CB8AC3E}">
        <p14:creationId xmlns:p14="http://schemas.microsoft.com/office/powerpoint/2010/main" val="399618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worldwide adoption of digital messaging has given handwritten communication a special status as the approach for important, personally expressive messages.</a:t>
            </a:r>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2</a:t>
            </a:fld>
            <a:endParaRPr lang="en-US"/>
          </a:p>
        </p:txBody>
      </p:sp>
    </p:spTree>
    <p:extLst>
      <p:ext uri="{BB962C8B-B14F-4D97-AF65-F5344CB8AC3E}">
        <p14:creationId xmlns:p14="http://schemas.microsoft.com/office/powerpoint/2010/main" val="129065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Finally, our end to end rendering pipeline can be calibrated to enable it to print in the same color as the target sample of writing.</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We evaluate our system with several perceptual user studies and show that it is capable of fooling humans observers.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20</a:t>
            </a:fld>
            <a:endParaRPr lang="en-US"/>
          </a:p>
        </p:txBody>
      </p:sp>
    </p:spTree>
    <p:extLst>
      <p:ext uri="{BB962C8B-B14F-4D97-AF65-F5344CB8AC3E}">
        <p14:creationId xmlns:p14="http://schemas.microsoft.com/office/powerpoint/2010/main" val="3996183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system consists of three main</a:t>
            </a:r>
            <a:r>
              <a:rPr lang="en-US" baseline="0" dirty="0" smtClean="0"/>
              <a:t> </a:t>
            </a:r>
            <a:r>
              <a:rPr lang="en-US" dirty="0" smtClean="0"/>
              <a:t>components. </a:t>
            </a:r>
          </a:p>
        </p:txBody>
      </p:sp>
      <p:sp>
        <p:nvSpPr>
          <p:cNvPr id="4" name="Slide Number Placeholder 3"/>
          <p:cNvSpPr>
            <a:spLocks noGrp="1"/>
          </p:cNvSpPr>
          <p:nvPr>
            <p:ph type="sldNum" sz="quarter" idx="10"/>
          </p:nvPr>
        </p:nvSpPr>
        <p:spPr/>
        <p:txBody>
          <a:bodyPr/>
          <a:lstStyle/>
          <a:p>
            <a:fld id="{1FD3F75D-BC38-40D6-99C0-B36855B164ED}" type="slidenum">
              <a:rPr lang="en-US" smtClean="0"/>
              <a:t>21</a:t>
            </a:fld>
            <a:endParaRPr lang="en-US"/>
          </a:p>
        </p:txBody>
      </p:sp>
    </p:spTree>
    <p:extLst>
      <p:ext uri="{BB962C8B-B14F-4D97-AF65-F5344CB8AC3E}">
        <p14:creationId xmlns:p14="http://schemas.microsoft.com/office/powerpoint/2010/main" val="1661635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data preparation where we scan and annotate handwriting samples from paper so that they are ready for automatic synthesis.</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This is a one time step and typically takes on the order of 30 minutes for a paragraph of text using our annotation tool.</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22</a:t>
            </a:fld>
            <a:endParaRPr lang="en-US"/>
          </a:p>
        </p:txBody>
      </p:sp>
    </p:spTree>
    <p:extLst>
      <p:ext uri="{BB962C8B-B14F-4D97-AF65-F5344CB8AC3E}">
        <p14:creationId xmlns:p14="http://schemas.microsoft.com/office/powerpoint/2010/main" val="1661635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fully automatic synthesis step uses the annotated writing from the previous stage and can generate an unlimited amount of output sentences in the same style as the input.</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23</a:t>
            </a:fld>
            <a:endParaRPr lang="en-US"/>
          </a:p>
        </p:txBody>
      </p:sp>
    </p:spTree>
    <p:extLst>
      <p:ext uri="{BB962C8B-B14F-4D97-AF65-F5344CB8AC3E}">
        <p14:creationId xmlns:p14="http://schemas.microsoft.com/office/powerpoint/2010/main" val="1661635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Finally, our printer calibration stage enables us to print handwriting using standard inkjet printers that resemble the original real pen on paper input.</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24</a:t>
            </a:fld>
            <a:endParaRPr lang="en-US"/>
          </a:p>
        </p:txBody>
      </p:sp>
    </p:spTree>
    <p:extLst>
      <p:ext uri="{BB962C8B-B14F-4D97-AF65-F5344CB8AC3E}">
        <p14:creationId xmlns:p14="http://schemas.microsoft.com/office/powerpoint/2010/main" val="1661635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we will walk through the steps involved in preparing the handwriting samples for synthesis.</a:t>
            </a:r>
            <a:endParaRPr lang="en-US" baseline="0" dirty="0" smtClean="0"/>
          </a:p>
        </p:txBody>
      </p:sp>
      <p:sp>
        <p:nvSpPr>
          <p:cNvPr id="4" name="Slide Number Placeholder 3"/>
          <p:cNvSpPr>
            <a:spLocks noGrp="1"/>
          </p:cNvSpPr>
          <p:nvPr>
            <p:ph type="sldNum" sz="quarter" idx="10"/>
          </p:nvPr>
        </p:nvSpPr>
        <p:spPr/>
        <p:txBody>
          <a:bodyPr/>
          <a:lstStyle/>
          <a:p>
            <a:fld id="{1FD3F75D-BC38-40D6-99C0-B36855B164ED}" type="slidenum">
              <a:rPr lang="en-US" smtClean="0"/>
              <a:t>25</a:t>
            </a:fld>
            <a:endParaRPr lang="en-US"/>
          </a:p>
        </p:txBody>
      </p:sp>
    </p:spTree>
    <p:extLst>
      <p:ext uri="{BB962C8B-B14F-4D97-AF65-F5344CB8AC3E}">
        <p14:creationId xmlns:p14="http://schemas.microsoft.com/office/powerpoint/2010/main" val="1661635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example input handwriting used by our system can come in two different forms.</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For deceased historical figures we are limited to the handwriting samples that have survived in good condition.</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(C) Alternatively, if the author is available we can generate the text for them to write out.</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26</a:t>
            </a:fld>
            <a:endParaRPr lang="en-US"/>
          </a:p>
        </p:txBody>
      </p:sp>
    </p:spTree>
    <p:extLst>
      <p:ext uri="{BB962C8B-B14F-4D97-AF65-F5344CB8AC3E}">
        <p14:creationId xmlns:p14="http://schemas.microsoft.com/office/powerpoint/2010/main" val="3607675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For cooperative authors, we make use of the top 100 English language books on project Guttenberg as source text.</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Then we use an optimization based approach to automatically select a subset of the sentences to maximize the coverage of individual letters and their commonly occurring pairwise combinations.</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this sentence fragment we see several examples of the letter “h” (C).</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They appear in both different positions and with different neighboring letters, resulting in variation in the way they are written.</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27</a:t>
            </a:fld>
            <a:endParaRPr lang="en-US"/>
          </a:p>
        </p:txBody>
      </p:sp>
    </p:spTree>
    <p:extLst>
      <p:ext uri="{BB962C8B-B14F-4D97-AF65-F5344CB8AC3E}">
        <p14:creationId xmlns:p14="http://schemas.microsoft.com/office/powerpoint/2010/main" val="3954287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Once a scanned sample of the authors handwriting has been acquired, the goal of the data preparation step is to (C) segment the ink from the scanned image and tag pixels with their associated source text letters.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28</a:t>
            </a:fld>
            <a:endParaRPr lang="en-US"/>
          </a:p>
        </p:txBody>
      </p:sp>
    </p:spTree>
    <p:extLst>
      <p:ext uri="{BB962C8B-B14F-4D97-AF65-F5344CB8AC3E}">
        <p14:creationId xmlns:p14="http://schemas.microsoft.com/office/powerpoint/2010/main" val="2436751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Manual tagging of a handwriting sample, involving the painful process of segmenting the individual glyphs by hand, would be an extremely time consuming task.</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29</a:t>
            </a:fld>
            <a:endParaRPr lang="en-US"/>
          </a:p>
        </p:txBody>
      </p:sp>
    </p:spTree>
    <p:extLst>
      <p:ext uri="{BB962C8B-B14F-4D97-AF65-F5344CB8AC3E}">
        <p14:creationId xmlns:p14="http://schemas.microsoft.com/office/powerpoint/2010/main" val="58936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this work, we present an algorithm for generating realistic handwritten text in a given style.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As input, all we need is an example of the writing style on paper and the (C) target text that we wish to generate.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We do not require any specialist capture devices such as tablets, and place no restriction on the type of writing implement used.  </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a:t>
            </a:fld>
            <a:endParaRPr lang="en-US"/>
          </a:p>
        </p:txBody>
      </p:sp>
    </p:spTree>
    <p:extLst>
      <p:ext uri="{BB962C8B-B14F-4D97-AF65-F5344CB8AC3E}">
        <p14:creationId xmlns:p14="http://schemas.microsoft.com/office/powerpoint/2010/main" val="4251772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significantly speed up this step we introduce a semi automatic interface that, where possible, attempts to aid the annotation while also ensuring that the user still has the ability to fix any mistakes.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30</a:t>
            </a:fld>
            <a:endParaRPr lang="en-US"/>
          </a:p>
        </p:txBody>
      </p:sp>
    </p:spTree>
    <p:extLst>
      <p:ext uri="{BB962C8B-B14F-4D97-AF65-F5344CB8AC3E}">
        <p14:creationId xmlns:p14="http://schemas.microsoft.com/office/powerpoint/2010/main" val="589365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begin with the scanned sample of the input handwriting.</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As a running example, here will we illustrate the main steps of tagging using the word “Kitty” written on plain white paper.</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It is worth noting that our approach is robust enough to deal with different pen and paper styles and effects due to aging on the paper.</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31</a:t>
            </a:fld>
            <a:endParaRPr lang="en-US"/>
          </a:p>
        </p:txBody>
      </p:sp>
    </p:spTree>
    <p:extLst>
      <p:ext uri="{BB962C8B-B14F-4D97-AF65-F5344CB8AC3E}">
        <p14:creationId xmlns:p14="http://schemas.microsoft.com/office/powerpoint/2010/main" val="3636091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automatic segmentation and </a:t>
            </a:r>
            <a:r>
              <a:rPr lang="en-US" sz="1200" b="0" i="0" kern="1200" dirty="0" err="1" smtClean="0">
                <a:solidFill>
                  <a:schemeClr val="tx1"/>
                </a:solidFill>
                <a:effectLst/>
                <a:latin typeface="+mn-lt"/>
                <a:ea typeface="+mn-ea"/>
                <a:cs typeface="+mn-cs"/>
              </a:rPr>
              <a:t>skeletonization</a:t>
            </a:r>
            <a:r>
              <a:rPr lang="en-US" sz="1200" b="0" i="0" kern="1200" dirty="0" smtClean="0">
                <a:solidFill>
                  <a:schemeClr val="tx1"/>
                </a:solidFill>
                <a:effectLst/>
                <a:latin typeface="+mn-lt"/>
                <a:ea typeface="+mn-ea"/>
                <a:cs typeface="+mn-cs"/>
              </a:rPr>
              <a:t> extracts a </a:t>
            </a:r>
            <a:r>
              <a:rPr lang="en-US" sz="1200" b="0" i="0" kern="1200" dirty="0" err="1" smtClean="0">
                <a:solidFill>
                  <a:schemeClr val="tx1"/>
                </a:solidFill>
                <a:effectLst/>
                <a:latin typeface="+mn-lt"/>
                <a:ea typeface="+mn-ea"/>
                <a:cs typeface="+mn-cs"/>
              </a:rPr>
              <a:t>vectorized</a:t>
            </a:r>
            <a:r>
              <a:rPr lang="en-US" sz="1200" b="0" i="0" kern="1200" dirty="0" smtClean="0">
                <a:solidFill>
                  <a:schemeClr val="tx1"/>
                </a:solidFill>
                <a:effectLst/>
                <a:latin typeface="+mn-lt"/>
                <a:ea typeface="+mn-ea"/>
                <a:cs typeface="+mn-cs"/>
              </a:rPr>
              <a:t> line from the input sample, here shown in green.</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If there are any mistakes with this step the user is able to manually fix them and rerun the segmentation.</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32</a:t>
            </a:fld>
            <a:endParaRPr lang="en-US"/>
          </a:p>
        </p:txBody>
      </p:sp>
    </p:spTree>
    <p:extLst>
      <p:ext uri="{BB962C8B-B14F-4D97-AF65-F5344CB8AC3E}">
        <p14:creationId xmlns:p14="http://schemas.microsoft.com/office/powerpoint/2010/main" val="3533158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After the initial segmentation we perform a line aware smoothing step which results in better segmentation for writing implements such as the pencil (C) shown in this example.</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33</a:t>
            </a:fld>
            <a:endParaRPr lang="en-US"/>
          </a:p>
        </p:txBody>
      </p:sp>
    </p:spTree>
    <p:extLst>
      <p:ext uri="{BB962C8B-B14F-4D97-AF65-F5344CB8AC3E}">
        <p14:creationId xmlns:p14="http://schemas.microsoft.com/office/powerpoint/2010/main" val="3533158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Next, two main types of tags are assigned to the now </a:t>
            </a:r>
            <a:r>
              <a:rPr lang="en-US" sz="1200" b="0" i="0" kern="1200" dirty="0" err="1" smtClean="0">
                <a:solidFill>
                  <a:schemeClr val="tx1"/>
                </a:solidFill>
                <a:effectLst/>
                <a:latin typeface="+mn-lt"/>
                <a:ea typeface="+mn-ea"/>
                <a:cs typeface="+mn-cs"/>
              </a:rPr>
              <a:t>vectorized</a:t>
            </a:r>
            <a:r>
              <a:rPr lang="en-US" sz="1200" b="0" i="0" kern="1200" dirty="0" smtClean="0">
                <a:solidFill>
                  <a:schemeClr val="tx1"/>
                </a:solidFill>
                <a:effectLst/>
                <a:latin typeface="+mn-lt"/>
                <a:ea typeface="+mn-ea"/>
                <a:cs typeface="+mn-cs"/>
              </a:rPr>
              <a:t> input.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First, splits which indicate where individual letters transition into the ligatures connecting them.</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34</a:t>
            </a:fld>
            <a:endParaRPr lang="en-US"/>
          </a:p>
        </p:txBody>
      </p:sp>
    </p:spTree>
    <p:extLst>
      <p:ext uri="{BB962C8B-B14F-4D97-AF65-F5344CB8AC3E}">
        <p14:creationId xmlns:p14="http://schemas.microsoft.com/office/powerpoint/2010/main" val="2157734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secondly, a label which assigns the correct character to the region of the input.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To automatically perform this character assignment we use a supervised learning approach that attempts to predict the corresponding letter for each pixel in the input.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We then regularize this prediction using a dynamic programming solution.</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35</a:t>
            </a:fld>
            <a:endParaRPr lang="en-US"/>
          </a:p>
        </p:txBody>
      </p:sp>
    </p:spTree>
    <p:extLst>
      <p:ext uri="{BB962C8B-B14F-4D97-AF65-F5344CB8AC3E}">
        <p14:creationId xmlns:p14="http://schemas.microsoft.com/office/powerpoint/2010/main" val="2157734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most pens do not consistently deposit ink on the paper we extract the ink density which we use later during synthesis.</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Density is computed as the average ink deposited in a circular region at each point along the pen’s path.</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36</a:t>
            </a:fld>
            <a:endParaRPr lang="en-US"/>
          </a:p>
        </p:txBody>
      </p:sp>
    </p:spTree>
    <p:extLst>
      <p:ext uri="{BB962C8B-B14F-4D97-AF65-F5344CB8AC3E}">
        <p14:creationId xmlns:p14="http://schemas.microsoft.com/office/powerpoint/2010/main" val="1455411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Manually tagging and segmenting several pages of text is prohibitively expensive even for writing implements like </a:t>
            </a:r>
            <a:r>
              <a:rPr lang="en-US" sz="1200" b="0" i="0" kern="1200" dirty="0" err="1" smtClean="0">
                <a:solidFill>
                  <a:schemeClr val="tx1"/>
                </a:solidFill>
                <a:effectLst/>
                <a:latin typeface="+mn-lt"/>
                <a:ea typeface="+mn-ea"/>
                <a:cs typeface="+mn-cs"/>
              </a:rPr>
              <a:t>fineliners</a:t>
            </a:r>
            <a:r>
              <a:rPr lang="en-US" sz="1200" b="0" i="0" kern="1200" dirty="0" smtClean="0">
                <a:solidFill>
                  <a:schemeClr val="tx1"/>
                </a:solidFill>
                <a:effectLst/>
                <a:latin typeface="+mn-lt"/>
                <a:ea typeface="+mn-ea"/>
                <a:cs typeface="+mn-cs"/>
              </a:rPr>
              <a:t> that deposit ink uniformly.</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37</a:t>
            </a:fld>
            <a:endParaRPr lang="en-US"/>
          </a:p>
        </p:txBody>
      </p:sp>
    </p:spTree>
    <p:extLst>
      <p:ext uri="{BB962C8B-B14F-4D97-AF65-F5344CB8AC3E}">
        <p14:creationId xmlns:p14="http://schemas.microsoft.com/office/powerpoint/2010/main" val="1686022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semi automatic approach reduces this effort by a factor of five.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Here the majority of the time is spent fixing the automatic letter classification and split assignment.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This can be further improved by retraining the classifier online so that it learns the specific authors writing style.</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38</a:t>
            </a:fld>
            <a:endParaRPr lang="en-US"/>
          </a:p>
        </p:txBody>
      </p:sp>
    </p:spTree>
    <p:extLst>
      <p:ext uri="{BB962C8B-B14F-4D97-AF65-F5344CB8AC3E}">
        <p14:creationId xmlns:p14="http://schemas.microsoft.com/office/powerpoint/2010/main" val="1686022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Implements such as pencils can sometimes be very difficult to segment from the page as pencil lines can be inconsistent and contain gaps.</a:t>
            </a:r>
            <a:r>
              <a:rPr lang="en-US" dirty="0" smtClean="0"/>
              <a:t/>
            </a:r>
            <a:br>
              <a:rPr lang="en-US" dirty="0" smtClean="0"/>
            </a:br>
            <a:endParaRPr lang="en-US" dirty="0" smtClean="0"/>
          </a:p>
          <a:p>
            <a:r>
              <a:rPr lang="en-US" dirty="0" smtClean="0"/>
              <a:t>This messiness appears for</a:t>
            </a:r>
            <a:r>
              <a:rPr lang="en-US" baseline="0" dirty="0" smtClean="0"/>
              <a:t> most pencils and cheap ball-point pens.</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a result this can increase the amount of time the user spends fixing the segmentation.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While our interface has been presented in the context of handwriting, it could be used for general line vectorization in sketch images.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39</a:t>
            </a:fld>
            <a:endParaRPr lang="en-US"/>
          </a:p>
        </p:txBody>
      </p:sp>
    </p:spTree>
    <p:extLst>
      <p:ext uri="{BB962C8B-B14F-4D97-AF65-F5344CB8AC3E}">
        <p14:creationId xmlns:p14="http://schemas.microsoft.com/office/powerpoint/2010/main" val="168602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we show our system generating a piece of text in the style of the Sherlock Holmes author - Arthur Conan Doyle.</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4</a:t>
            </a:fld>
            <a:endParaRPr lang="en-US"/>
          </a:p>
        </p:txBody>
      </p:sp>
    </p:spTree>
    <p:extLst>
      <p:ext uri="{BB962C8B-B14F-4D97-AF65-F5344CB8AC3E}">
        <p14:creationId xmlns:p14="http://schemas.microsoft.com/office/powerpoint/2010/main" val="4251772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Once the writing sample has been tagged we can now proceed to the generation step.</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41</a:t>
            </a:fld>
            <a:endParaRPr lang="en-US"/>
          </a:p>
        </p:txBody>
      </p:sp>
    </p:spTree>
    <p:extLst>
      <p:ext uri="{BB962C8B-B14F-4D97-AF65-F5344CB8AC3E}">
        <p14:creationId xmlns:p14="http://schemas.microsoft.com/office/powerpoint/2010/main" val="844481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input is a tagged handwriting sample, and the new text (C) we wish to generate in that input’s style.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The output (C) is an image of the rendered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text.</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42</a:t>
            </a:fld>
            <a:endParaRPr lang="en-US"/>
          </a:p>
        </p:txBody>
      </p:sp>
    </p:spTree>
    <p:extLst>
      <p:ext uri="{BB962C8B-B14F-4D97-AF65-F5344CB8AC3E}">
        <p14:creationId xmlns:p14="http://schemas.microsoft.com/office/powerpoint/2010/main" val="3873567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pose automatic handwriting synthesis as an energy minimization problem where our energy consists of four main terms.</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(C) First, selecting the characters we wish to render</a:t>
            </a:r>
            <a:r>
              <a:rPr lang="en-US" dirty="0" smtClean="0"/>
              <a:t/>
            </a:r>
            <a:br>
              <a:rPr lang="en-US" dirty="0" smtClean="0"/>
            </a:br>
            <a:r>
              <a:rPr lang="en-US" sz="1200" b="0" i="0" kern="1200" dirty="0" smtClean="0">
                <a:solidFill>
                  <a:schemeClr val="tx1"/>
                </a:solidFill>
                <a:effectLst/>
                <a:latin typeface="+mn-lt"/>
                <a:ea typeface="+mn-ea"/>
                <a:cs typeface="+mn-cs"/>
              </a:rPr>
              <a:t>(C) Placing those characters on the page</a:t>
            </a:r>
            <a:r>
              <a:rPr lang="en-US" dirty="0" smtClean="0"/>
              <a:t/>
            </a:r>
            <a:br>
              <a:rPr lang="en-US" dirty="0" smtClean="0"/>
            </a:br>
            <a:r>
              <a:rPr lang="en-US" sz="1200" b="0" i="0" kern="1200" dirty="0" smtClean="0">
                <a:solidFill>
                  <a:schemeClr val="tx1"/>
                </a:solidFill>
                <a:effectLst/>
                <a:latin typeface="+mn-lt"/>
                <a:ea typeface="+mn-ea"/>
                <a:cs typeface="+mn-cs"/>
              </a:rPr>
              <a:t>(C) Joining them together if they are connected by ligatures</a:t>
            </a:r>
            <a:r>
              <a:rPr lang="en-US" dirty="0" smtClean="0"/>
              <a:t/>
            </a:r>
            <a:br>
              <a:rPr lang="en-US" dirty="0" smtClean="0"/>
            </a:br>
            <a:r>
              <a:rPr lang="en-US" sz="1200" b="0" i="0" kern="1200" dirty="0" smtClean="0">
                <a:solidFill>
                  <a:schemeClr val="tx1"/>
                </a:solidFill>
                <a:effectLst/>
                <a:latin typeface="+mn-lt"/>
                <a:ea typeface="+mn-ea"/>
                <a:cs typeface="+mn-cs"/>
              </a:rPr>
              <a:t>(C) And finally, applying the pen texture to the output image</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43</a:t>
            </a:fld>
            <a:endParaRPr lang="en-US"/>
          </a:p>
        </p:txBody>
      </p:sp>
    </p:spTree>
    <p:extLst>
      <p:ext uri="{BB962C8B-B14F-4D97-AF65-F5344CB8AC3E}">
        <p14:creationId xmlns:p14="http://schemas.microsoft.com/office/powerpoint/2010/main" val="2416877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Using the word “dilapidated” as a running example we can see that simply randomly selecting glyphs and rendering them with a constant spacing results in an unrealistic output.</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individual glyphs do not flow into each other and ink density between neighboring glyphs in uneven.</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approach closely relates to some existing published methods and we will use it as a baseline in our user studies later in the talk.</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44</a:t>
            </a:fld>
            <a:endParaRPr lang="en-US"/>
          </a:p>
        </p:txBody>
      </p:sp>
    </p:spTree>
    <p:extLst>
      <p:ext uri="{BB962C8B-B14F-4D97-AF65-F5344CB8AC3E}">
        <p14:creationId xmlns:p14="http://schemas.microsoft.com/office/powerpoint/2010/main" val="2062412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Our algorithm improves upon random selection by using dynamic programming to select visually coherent glyphs.  </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At this point however, the spacing between the glyphs still doesn’t look natural.  </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45</a:t>
            </a:fld>
            <a:endParaRPr lang="en-US"/>
          </a:p>
        </p:txBody>
      </p:sp>
    </p:spTree>
    <p:extLst>
      <p:ext uri="{BB962C8B-B14F-4D97-AF65-F5344CB8AC3E}">
        <p14:creationId xmlns:p14="http://schemas.microsoft.com/office/powerpoint/2010/main" val="2062412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overcome this problem we adjust the horizontal spacing based on the original relationship between them in the input handwriting samples.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[PAUSE]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To fix the vertical alignment we use a random forest to model the distribution over possible vertical offsets and then integrate this information using a </a:t>
            </a:r>
            <a:r>
              <a:rPr lang="en-US" sz="1200" b="0" i="0" kern="1200" dirty="0" err="1" smtClean="0">
                <a:solidFill>
                  <a:schemeClr val="tx1"/>
                </a:solidFill>
                <a:effectLst/>
                <a:latin typeface="+mn-lt"/>
                <a:ea typeface="+mn-ea"/>
                <a:cs typeface="+mn-cs"/>
              </a:rPr>
              <a:t>Kalman</a:t>
            </a:r>
            <a:r>
              <a:rPr lang="en-US" sz="1200" b="0" i="0" kern="1200" dirty="0" smtClean="0">
                <a:solidFill>
                  <a:schemeClr val="tx1"/>
                </a:solidFill>
                <a:effectLst/>
                <a:latin typeface="+mn-lt"/>
                <a:ea typeface="+mn-ea"/>
                <a:cs typeface="+mn-cs"/>
              </a:rPr>
              <a:t> filter.  </a:t>
            </a: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46</a:t>
            </a:fld>
            <a:endParaRPr lang="en-US"/>
          </a:p>
        </p:txBody>
      </p:sp>
    </p:spTree>
    <p:extLst>
      <p:ext uri="{BB962C8B-B14F-4D97-AF65-F5344CB8AC3E}">
        <p14:creationId xmlns:p14="http://schemas.microsoft.com/office/powerpoint/2010/main" val="2062412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Natural handwriting is rarely aligned with page rules, and this step incorporates the visual flow of real writing. </a:t>
            </a:r>
          </a:p>
        </p:txBody>
      </p:sp>
      <p:sp>
        <p:nvSpPr>
          <p:cNvPr id="4" name="Slide Number Placeholder 3"/>
          <p:cNvSpPr>
            <a:spLocks noGrp="1"/>
          </p:cNvSpPr>
          <p:nvPr>
            <p:ph type="sldNum" sz="quarter" idx="10"/>
          </p:nvPr>
        </p:nvSpPr>
        <p:spPr/>
        <p:txBody>
          <a:bodyPr/>
          <a:lstStyle/>
          <a:p>
            <a:fld id="{1FD3F75D-BC38-40D6-99C0-B36855B164ED}" type="slidenum">
              <a:rPr lang="en-US" smtClean="0"/>
              <a:t>47</a:t>
            </a:fld>
            <a:endParaRPr lang="en-US"/>
          </a:p>
        </p:txBody>
      </p:sp>
    </p:spTree>
    <p:extLst>
      <p:ext uri="{BB962C8B-B14F-4D97-AF65-F5344CB8AC3E}">
        <p14:creationId xmlns:p14="http://schemas.microsoft.com/office/powerpoint/2010/main" val="2062412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add ligatures if they are present in the source sample.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However, naively joining glyphs together results in visual artifacts.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48</a:t>
            </a:fld>
            <a:endParaRPr lang="en-US"/>
          </a:p>
        </p:txBody>
      </p:sp>
    </p:spTree>
    <p:extLst>
      <p:ext uri="{BB962C8B-B14F-4D97-AF65-F5344CB8AC3E}">
        <p14:creationId xmlns:p14="http://schemas.microsoft.com/office/powerpoint/2010/main" val="2062412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overcome this we use graph cut textures to hide these seams.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49</a:t>
            </a:fld>
            <a:endParaRPr lang="en-US"/>
          </a:p>
        </p:txBody>
      </p:sp>
    </p:spTree>
    <p:extLst>
      <p:ext uri="{BB962C8B-B14F-4D97-AF65-F5344CB8AC3E}">
        <p14:creationId xmlns:p14="http://schemas.microsoft.com/office/powerpoint/2010/main" val="2062412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Comparing our result to a real handwriting sample from the same individual shows that we can produce a rendering that is faithful to the input style.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Note that this author has the unusual style of sometimes joining the dots on the i’s to the subsequent characters.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We do not hard-code this behavior but our algorithm replicates this stylistic trait as it appears in the input data.  </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50</a:t>
            </a:fld>
            <a:endParaRPr lang="en-US"/>
          </a:p>
        </p:txBody>
      </p:sp>
    </p:spTree>
    <p:extLst>
      <p:ext uri="{BB962C8B-B14F-4D97-AF65-F5344CB8AC3E}">
        <p14:creationId xmlns:p14="http://schemas.microsoft.com/office/powerpoint/2010/main" val="2062412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There are many scenarios where we would wish to imitate a specific authors pen-on-paper writing style.</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Gifts ordered from online retailers and flower shops could include personal messages, but they are currently rendered in an impersonal font.</a:t>
            </a:r>
            <a:endParaRPr lang="en-US" sz="12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5</a:t>
            </a:fld>
            <a:endParaRPr lang="en-US"/>
          </a:p>
        </p:txBody>
      </p:sp>
    </p:spTree>
    <p:extLst>
      <p:ext uri="{BB962C8B-B14F-4D97-AF65-F5344CB8AC3E}">
        <p14:creationId xmlns:p14="http://schemas.microsoft.com/office/powerpoint/2010/main" val="2489765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Optimizing the global cost function would be extremely challenging especially as we desire synthesis at near interactive rates.</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So instead, each step is optimized in the order presented using proxy terms to approximate the remaining terms at each stage of optimization.</a:t>
            </a:r>
          </a:p>
        </p:txBody>
      </p:sp>
      <p:sp>
        <p:nvSpPr>
          <p:cNvPr id="4" name="Slide Number Placeholder 3"/>
          <p:cNvSpPr>
            <a:spLocks noGrp="1"/>
          </p:cNvSpPr>
          <p:nvPr>
            <p:ph type="sldNum" sz="quarter" idx="10"/>
          </p:nvPr>
        </p:nvSpPr>
        <p:spPr/>
        <p:txBody>
          <a:bodyPr/>
          <a:lstStyle/>
          <a:p>
            <a:fld id="{1FD3F75D-BC38-40D6-99C0-B36855B164ED}" type="slidenum">
              <a:rPr lang="en-US" smtClean="0"/>
              <a:t>51</a:t>
            </a:fld>
            <a:endParaRPr lang="en-US"/>
          </a:p>
        </p:txBody>
      </p:sp>
    </p:spTree>
    <p:extLst>
      <p:ext uri="{BB962C8B-B14F-4D97-AF65-F5344CB8AC3E}">
        <p14:creationId xmlns:p14="http://schemas.microsoft.com/office/powerpoint/2010/main" val="701546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To create variation in the output handwriting a small amount of noise is introduced during the optimization.</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(C) Here are some examples illustrating the different outputs we can generate in the same handwriting style. C) C) …</a:t>
            </a:r>
          </a:p>
        </p:txBody>
      </p:sp>
      <p:sp>
        <p:nvSpPr>
          <p:cNvPr id="4" name="Slide Number Placeholder 3"/>
          <p:cNvSpPr>
            <a:spLocks noGrp="1"/>
          </p:cNvSpPr>
          <p:nvPr>
            <p:ph type="sldNum" sz="quarter" idx="10"/>
          </p:nvPr>
        </p:nvSpPr>
        <p:spPr/>
        <p:txBody>
          <a:bodyPr/>
          <a:lstStyle/>
          <a:p>
            <a:fld id="{1FD3F75D-BC38-40D6-99C0-B36855B164ED}" type="slidenum">
              <a:rPr lang="en-US" smtClean="0"/>
              <a:t>52</a:t>
            </a:fld>
            <a:endParaRPr lang="en-US"/>
          </a:p>
        </p:txBody>
      </p:sp>
    </p:spTree>
    <p:extLst>
      <p:ext uri="{BB962C8B-B14F-4D97-AF65-F5344CB8AC3E}">
        <p14:creationId xmlns:p14="http://schemas.microsoft.com/office/powerpoint/2010/main" val="2309813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53</a:t>
            </a:fld>
            <a:endParaRPr lang="en-US"/>
          </a:p>
        </p:txBody>
      </p:sp>
    </p:spTree>
    <p:extLst>
      <p:ext uri="{BB962C8B-B14F-4D97-AF65-F5344CB8AC3E}">
        <p14:creationId xmlns:p14="http://schemas.microsoft.com/office/powerpoint/2010/main" val="18809044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There is one last calibration step required if the user wishes to print the generated handwriting on real paper so that the colors match the scanned source.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We’re closing</a:t>
            </a:r>
            <a:r>
              <a:rPr lang="en-US" sz="1200" b="0" i="0" kern="1200" baseline="0" dirty="0" smtClean="0">
                <a:solidFill>
                  <a:schemeClr val="tx1"/>
                </a:solidFill>
                <a:effectLst/>
                <a:latin typeface="+mn-lt"/>
                <a:ea typeface="+mn-ea"/>
                <a:cs typeface="+mn-cs"/>
              </a:rPr>
              <a:t> the loop from scanned input to </a:t>
            </a:r>
            <a:r>
              <a:rPr lang="en-US" sz="1200" b="0" i="0" kern="1200" baseline="0" smtClean="0">
                <a:solidFill>
                  <a:schemeClr val="tx1"/>
                </a:solidFill>
                <a:effectLst/>
                <a:latin typeface="+mn-lt"/>
                <a:ea typeface="+mn-ea"/>
                <a:cs typeface="+mn-cs"/>
              </a:rPr>
              <a:t>physical output.</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54</a:t>
            </a:fld>
            <a:endParaRPr lang="en-US"/>
          </a:p>
        </p:txBody>
      </p:sp>
    </p:spTree>
    <p:extLst>
      <p:ext uri="{BB962C8B-B14F-4D97-AF65-F5344CB8AC3E}">
        <p14:creationId xmlns:p14="http://schemas.microsoft.com/office/powerpoint/2010/main" val="2836487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user simply prints out a color calibration target and (C) then scans it back into the computer using the same device that was used to capture the source handwriting sample.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Off-the-self inkjet printers lack the dynamic range to cover most pen inks, however they are sufficient for commonly used writing implements such as ballpoint pens and pencils.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55</a:t>
            </a:fld>
            <a:endParaRPr lang="en-US"/>
          </a:p>
        </p:txBody>
      </p:sp>
    </p:spTree>
    <p:extLst>
      <p:ext uri="{BB962C8B-B14F-4D97-AF65-F5344CB8AC3E}">
        <p14:creationId xmlns:p14="http://schemas.microsoft.com/office/powerpoint/2010/main" val="3480570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found that inkjet printers perform much better than laser printers for this task as they tend to have a larger color space with a more accurate color reproduction.</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Plus the ink bleeds into the page slightly – similar to a real pen.</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56</a:t>
            </a:fld>
            <a:endParaRPr lang="en-US"/>
          </a:p>
        </p:txBody>
      </p:sp>
    </p:spTree>
    <p:extLst>
      <p:ext uri="{BB962C8B-B14F-4D97-AF65-F5344CB8AC3E}">
        <p14:creationId xmlns:p14="http://schemas.microsoft.com/office/powerpoint/2010/main" val="34805708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Now we will show some results for our system.</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 we have annotated handwriting examples from famous historical figures and then generated new sentences in their style.</a:t>
            </a:r>
          </a:p>
        </p:txBody>
      </p:sp>
      <p:sp>
        <p:nvSpPr>
          <p:cNvPr id="4" name="Slide Number Placeholder 3"/>
          <p:cNvSpPr>
            <a:spLocks noGrp="1"/>
          </p:cNvSpPr>
          <p:nvPr>
            <p:ph type="sldNum" sz="quarter" idx="10"/>
          </p:nvPr>
        </p:nvSpPr>
        <p:spPr/>
        <p:txBody>
          <a:bodyPr/>
          <a:lstStyle/>
          <a:p>
            <a:fld id="{1FD3F75D-BC38-40D6-99C0-B36855B164ED}" type="slidenum">
              <a:rPr lang="en-US" smtClean="0"/>
              <a:t>58</a:t>
            </a:fld>
            <a:endParaRPr lang="en-US"/>
          </a:p>
        </p:txBody>
      </p:sp>
    </p:spTree>
    <p:extLst>
      <p:ext uri="{BB962C8B-B14F-4D97-AF65-F5344CB8AC3E}">
        <p14:creationId xmlns:p14="http://schemas.microsoft.com/office/powerpoint/2010/main" val="17725483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First we show a example from the famous Bixby letter, purported to have been written by Abraham Lincoln.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(C) Our result, when superimposed on the original letter paper looks convincing.</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We show a famous quote attributed to Lincoln and rendered in his own hand writing style.</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59</a:t>
            </a:fld>
            <a:endParaRPr lang="en-US"/>
          </a:p>
        </p:txBody>
      </p:sp>
    </p:spTree>
    <p:extLst>
      <p:ext uri="{BB962C8B-B14F-4D97-AF65-F5344CB8AC3E}">
        <p14:creationId xmlns:p14="http://schemas.microsoft.com/office/powerpoint/2010/main" val="1190494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Next we show an example from the artist Frida Kahlo.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(C) Note that she has very different style, with the unusual characteristic of sometimes drawing ligatures that lead into words.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60</a:t>
            </a:fld>
            <a:endParaRPr lang="en-US"/>
          </a:p>
        </p:txBody>
      </p:sp>
    </p:spTree>
    <p:extLst>
      <p:ext uri="{BB962C8B-B14F-4D97-AF65-F5344CB8AC3E}">
        <p14:creationId xmlns:p14="http://schemas.microsoft.com/office/powerpoint/2010/main" val="786555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finally we render the sentence (C) “elementary my dear Watson”, famously never written, by the Sherlock Holmes author - Arthur Conan Doyle.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All of these examples took a novice user less than 45 minutes to tag for a paragraph of the original writing.</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Generating this or any other new outputs then only takes a few seconds.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61</a:t>
            </a:fld>
            <a:endParaRPr lang="en-US"/>
          </a:p>
        </p:txBody>
      </p:sp>
    </p:spTree>
    <p:extLst>
      <p:ext uri="{BB962C8B-B14F-4D97-AF65-F5344CB8AC3E}">
        <p14:creationId xmlns:p14="http://schemas.microsoft.com/office/powerpoint/2010/main" val="291102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Sensitive materials such as credit cards can be intercepted when sent through the post.</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Some banks use synthesized handwriting as camouflage, but these current systems typically do not stand up to closer inspection as there can be obvious repetitions of characters.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6</a:t>
            </a:fld>
            <a:endParaRPr lang="en-US"/>
          </a:p>
        </p:txBody>
      </p:sp>
    </p:spTree>
    <p:extLst>
      <p:ext uri="{BB962C8B-B14F-4D97-AF65-F5344CB8AC3E}">
        <p14:creationId xmlns:p14="http://schemas.microsoft.com/office/powerpoint/2010/main" val="24897656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evaluated the quality of our results with three perceptual user studies.  </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Evaluating realism, style synthesis, and our calibration.</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63</a:t>
            </a:fld>
            <a:endParaRPr lang="en-US"/>
          </a:p>
        </p:txBody>
      </p:sp>
    </p:spTree>
    <p:extLst>
      <p:ext uri="{BB962C8B-B14F-4D97-AF65-F5344CB8AC3E}">
        <p14:creationId xmlns:p14="http://schemas.microsoft.com/office/powerpoint/2010/main" val="3913836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our first user study we presented participants with a printed questionnaire featuring a series of sentence fragments, shown on the right, and they had to determine if each was real or fake.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We choose the word “fake” as opposed to alternatives such as “computer generated” as we didn’t want to bias participants into expecting any particular types of forgery artifacts.</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64</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If they were not able to tell the difference between the real and fake sentences their result would be 50%, as there was an even number of each type of writing in the questionnaire.</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65</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If the answers were very obvious they would achieve a score of 100%.</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66</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When judging our algorithm, participants only guessed the correct answer 54% of the time on average.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This is close to random guessing.</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67</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a point of comparison when we used one of the baseline algorithms presented earlier they did a better job at spotting the synthesized results.</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68</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our second, more challenging, study we first showed an example of an authors handwriting on top.</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(C) And then asked which of the two samples below was fake.</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69</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Participants only guessed the correct answer 52% of the time for us, compared to 72% for the baseline.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Again, this shows that our approach is more capable of fooling real participants.</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70</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our final credit-card delivery study, we presented participants with a set of 15 handwritten envelopes,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half of which were generated by our system and the rest were created using real pens.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When printing our synthesized results, we ﬁrst color calibrated a standard inkjet printer using the printer calibration approach outlined earlier.</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Participants were given 5 seconds per envelope in indoor office lighting at normal reading distance.</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71</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They guessed the correct answer only 61% of the time.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This shows that we are able to render text on paper that is close to indistinguishable to real handwriting to casual observers.</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72</a:t>
            </a:fld>
            <a:endParaRPr lang="en-US"/>
          </a:p>
        </p:txBody>
      </p:sp>
    </p:spTree>
    <p:extLst>
      <p:ext uri="{BB962C8B-B14F-4D97-AF65-F5344CB8AC3E}">
        <p14:creationId xmlns:p14="http://schemas.microsoft.com/office/powerpoint/2010/main" val="153666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artistic applications, comics could include text in handwritten lettering, and automatic synthesis could be used to preserve the writing style when changing to a foreign language.</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Similarly for video games, where text is often dynamic and can appear in large quantities, manual creation of the handwritten text would be expensive in terms of both time and memory.</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7</a:t>
            </a:fld>
            <a:endParaRPr lang="en-US"/>
          </a:p>
        </p:txBody>
      </p:sp>
    </p:spTree>
    <p:extLst>
      <p:ext uri="{BB962C8B-B14F-4D97-AF65-F5344CB8AC3E}">
        <p14:creationId xmlns:p14="http://schemas.microsoft.com/office/powerpoint/2010/main" val="24897656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 we show a subset of the test envelopes.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73</a:t>
            </a:fld>
            <a:endParaRPr lang="en-US"/>
          </a:p>
        </p:txBody>
      </p:sp>
    </p:spTree>
    <p:extLst>
      <p:ext uri="{BB962C8B-B14F-4D97-AF65-F5344CB8AC3E}">
        <p14:creationId xmlns:p14="http://schemas.microsoft.com/office/powerpoint/2010/main" val="30175631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Finally we show some other qualitative applications of our method.</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74</a:t>
            </a:fld>
            <a:endParaRPr lang="en-US"/>
          </a:p>
        </p:txBody>
      </p:sp>
    </p:spTree>
    <p:extLst>
      <p:ext uri="{BB962C8B-B14F-4D97-AF65-F5344CB8AC3E}">
        <p14:creationId xmlns:p14="http://schemas.microsoft.com/office/powerpoint/2010/main" val="4375510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we see that our system is capable of generating, not just individual sentences, but full paragraphs of text.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(C) For comparison we can see that it closely resembles an original handwriting sample from the author.</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75</a:t>
            </a:fld>
            <a:endParaRPr lang="en-US"/>
          </a:p>
        </p:txBody>
      </p:sp>
    </p:spTree>
    <p:extLst>
      <p:ext uri="{BB962C8B-B14F-4D97-AF65-F5344CB8AC3E}">
        <p14:creationId xmlns:p14="http://schemas.microsoft.com/office/powerpoint/2010/main" val="2730675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can replace lettering in comic books, enabling us to translate the text into (C) different languages while retaining the same style.</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76</a:t>
            </a:fld>
            <a:endParaRPr lang="en-US"/>
          </a:p>
        </p:txBody>
      </p:sp>
    </p:spTree>
    <p:extLst>
      <p:ext uri="{BB962C8B-B14F-4D97-AF65-F5344CB8AC3E}">
        <p14:creationId xmlns:p14="http://schemas.microsoft.com/office/powerpoint/2010/main" val="2547695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authors provide a sample of their handwriting using only one pen, but the end user may wish to render new handwriting in another pen style.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Our system allows complete replacement of the line with a writing implement of the user’s choice.</a:t>
            </a:r>
            <a:endParaRPr lang="en-US" sz="12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77</a:t>
            </a:fld>
            <a:endParaRPr lang="en-US"/>
          </a:p>
        </p:txBody>
      </p:sp>
    </p:spTree>
    <p:extLst>
      <p:ext uri="{BB962C8B-B14F-4D97-AF65-F5344CB8AC3E}">
        <p14:creationId xmlns:p14="http://schemas.microsoft.com/office/powerpoint/2010/main" val="19033568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automatic replacement encourages the output to have similar ink density, radius, and shape to the input.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It is worth noting that while this obtains plausible results it does model the changes in line shape that can result when using different writing implements - for example using a crayon instead of a pencil.</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78</a:t>
            </a:fld>
            <a:endParaRPr lang="en-US"/>
          </a:p>
        </p:txBody>
      </p:sp>
    </p:spTree>
    <p:extLst>
      <p:ext uri="{BB962C8B-B14F-4D97-AF65-F5344CB8AC3E}">
        <p14:creationId xmlns:p14="http://schemas.microsoft.com/office/powerpoint/2010/main" val="19033568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can also change handwritten text in movies, giving the director the ability to adjust content without having to reshoot.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Similarly for video games, the rendered handwriting can now be conditioned on the current game state.</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79</a:t>
            </a:fld>
            <a:endParaRPr lang="en-US"/>
          </a:p>
        </p:txBody>
      </p:sp>
    </p:spTree>
    <p:extLst>
      <p:ext uri="{BB962C8B-B14F-4D97-AF65-F5344CB8AC3E}">
        <p14:creationId xmlns:p14="http://schemas.microsoft.com/office/powerpoint/2010/main" val="20588442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we can generate large quantities of handwritten text automatically, we remove the tedium involved when creating physical objects such as flipbooks.</a:t>
            </a:r>
            <a:endParaRPr lang="en-US" dirty="0" smtClean="0"/>
          </a:p>
        </p:txBody>
      </p:sp>
      <p:sp>
        <p:nvSpPr>
          <p:cNvPr id="4" name="Slide Number Placeholder 3"/>
          <p:cNvSpPr>
            <a:spLocks noGrp="1"/>
          </p:cNvSpPr>
          <p:nvPr>
            <p:ph type="sldNum" sz="quarter" idx="10"/>
          </p:nvPr>
        </p:nvSpPr>
        <p:spPr/>
        <p:txBody>
          <a:bodyPr/>
          <a:lstStyle/>
          <a:p>
            <a:fld id="{1FD3F75D-BC38-40D6-99C0-B36855B164ED}" type="slidenum">
              <a:rPr lang="en-US" smtClean="0"/>
              <a:t>80</a:t>
            </a:fld>
            <a:endParaRPr lang="en-US"/>
          </a:p>
        </p:txBody>
      </p:sp>
    </p:spTree>
    <p:extLst>
      <p:ext uri="{BB962C8B-B14F-4D97-AF65-F5344CB8AC3E}">
        <p14:creationId xmlns:p14="http://schemas.microsoft.com/office/powerpoint/2010/main" val="29420755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81</a:t>
            </a:fld>
            <a:endParaRPr lang="en-US"/>
          </a:p>
        </p:txBody>
      </p:sp>
    </p:spTree>
    <p:extLst>
      <p:ext uri="{BB962C8B-B14F-4D97-AF65-F5344CB8AC3E}">
        <p14:creationId xmlns:p14="http://schemas.microsoft.com/office/powerpoint/2010/main" val="29420755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system requires good quality data as input.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As can be seen in this example of Albert Einstein’s handwriting, (C) our result does not quite match the input as there was insufficient characters tagged and the input data is low resolution.  </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D3F75D-BC38-40D6-99C0-B36855B164ED}" type="slidenum">
              <a:rPr lang="en-US" smtClean="0"/>
              <a:t>82</a:t>
            </a:fld>
            <a:endParaRPr lang="en-US"/>
          </a:p>
        </p:txBody>
      </p:sp>
    </p:spTree>
    <p:extLst>
      <p:ext uri="{BB962C8B-B14F-4D97-AF65-F5344CB8AC3E}">
        <p14:creationId xmlns:p14="http://schemas.microsoft.com/office/powerpoint/2010/main" val="17350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Finally, the author of this example has suffered a stroke which has both changed their handwriting style and affected the legibility of their writing.</a:t>
            </a:r>
            <a:r>
              <a:rPr lang="en-US" dirty="0" smtClean="0"/>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Automatic synthesis based on historical scans of their handwriting would enable them to generate new text in their original style.  </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8</a:t>
            </a:fld>
            <a:endParaRPr lang="en-US"/>
          </a:p>
        </p:txBody>
      </p:sp>
    </p:spTree>
    <p:extLst>
      <p:ext uri="{BB962C8B-B14F-4D97-AF65-F5344CB8AC3E}">
        <p14:creationId xmlns:p14="http://schemas.microsoft.com/office/powerpoint/2010/main" val="24897656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Certain types of very decorative handwriting styles are difficult to model as are languages with high character counts such as Chinese that would require a large number of input samples.</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The current bottleneck in our pipeline is the once off annotation step.</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This stage could be further sped up with improved automatic character recognition.</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83</a:t>
            </a:fld>
            <a:endParaRPr lang="en-US"/>
          </a:p>
        </p:txBody>
      </p:sp>
    </p:spTree>
    <p:extLst>
      <p:ext uri="{BB962C8B-B14F-4D97-AF65-F5344CB8AC3E}">
        <p14:creationId xmlns:p14="http://schemas.microsoft.com/office/powerpoint/2010/main" val="173501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summary we have presented a data driven generative model of human handwriting.</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To help the labeling of the input data we have introduced a semi automatic handwriting annotation tool to greatly speed up the tagging of text.</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We have evaluated our system with user studies and have show that we are capable of fooling human participants.</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85</a:t>
            </a:fld>
            <a:endParaRPr lang="en-US"/>
          </a:p>
        </p:txBody>
      </p:sp>
    </p:spTree>
    <p:extLst>
      <p:ext uri="{BB962C8B-B14F-4D97-AF65-F5344CB8AC3E}">
        <p14:creationId xmlns:p14="http://schemas.microsoft.com/office/powerpoint/2010/main" val="39961836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 please visit our project website for the tagging and synthesis code that will enable you to render handwriting images in your own style.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Thanks for your attention!</a:t>
            </a:r>
            <a:endParaRPr lang="en-US" baseline="0" dirty="0" smtClean="0"/>
          </a:p>
        </p:txBody>
      </p:sp>
      <p:sp>
        <p:nvSpPr>
          <p:cNvPr id="4" name="Slide Number Placeholder 3"/>
          <p:cNvSpPr>
            <a:spLocks noGrp="1"/>
          </p:cNvSpPr>
          <p:nvPr>
            <p:ph type="sldNum" sz="quarter" idx="10"/>
          </p:nvPr>
        </p:nvSpPr>
        <p:spPr/>
        <p:txBody>
          <a:bodyPr/>
          <a:lstStyle/>
          <a:p>
            <a:fld id="{1FD3F75D-BC38-40D6-99C0-B36855B164ED}" type="slidenum">
              <a:rPr lang="en-US" smtClean="0"/>
              <a:t>86</a:t>
            </a:fld>
            <a:endParaRPr lang="en-US"/>
          </a:p>
        </p:txBody>
      </p:sp>
    </p:spTree>
    <p:extLst>
      <p:ext uri="{BB962C8B-B14F-4D97-AF65-F5344CB8AC3E}">
        <p14:creationId xmlns:p14="http://schemas.microsoft.com/office/powerpoint/2010/main" val="3169450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Automatic handwriting generation can be viewed as a special case of structured synthesis.</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Users place constraints on the output in the form of the characters required to make up the desired sentence.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The majority of work in conventional texture synthesis does not deal with the scenario where this supervised information is available.</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As we will show in this presentation there are many handwriting specific factors that need to be taken into account to render realistic looking handwriting.</a:t>
            </a:r>
            <a:endParaRPr lang="en-US" dirty="0"/>
          </a:p>
        </p:txBody>
      </p:sp>
      <p:sp>
        <p:nvSpPr>
          <p:cNvPr id="4" name="Slide Number Placeholder 3"/>
          <p:cNvSpPr>
            <a:spLocks noGrp="1"/>
          </p:cNvSpPr>
          <p:nvPr>
            <p:ph type="sldNum" sz="quarter" idx="10"/>
          </p:nvPr>
        </p:nvSpPr>
        <p:spPr/>
        <p:txBody>
          <a:bodyPr/>
          <a:lstStyle/>
          <a:p>
            <a:fld id="{1FD3F75D-BC38-40D6-99C0-B36855B164ED}" type="slidenum">
              <a:rPr lang="en-US" smtClean="0"/>
              <a:t>9</a:t>
            </a:fld>
            <a:endParaRPr lang="en-US"/>
          </a:p>
        </p:txBody>
      </p:sp>
    </p:spTree>
    <p:extLst>
      <p:ext uri="{BB962C8B-B14F-4D97-AF65-F5344CB8AC3E}">
        <p14:creationId xmlns:p14="http://schemas.microsoft.com/office/powerpoint/2010/main" val="432706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9.png"/><Relationship Id="rId4"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7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3.png"/><Relationship Id="rId4"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5.png"/><Relationship Id="rId4" Type="http://schemas.openxmlformats.org/officeDocument/2006/relationships/notesSlide" Target="../notesSlides/notesSlide78.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199" y="742950"/>
            <a:ext cx="8229600"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My Text in Your</a:t>
            </a:r>
            <a:r>
              <a:rPr lang="en-US" sz="4800" dirty="0">
                <a:latin typeface="Arial" panose="020B0604020202020204" pitchFamily="34" charset="0"/>
                <a:cs typeface="Arial" panose="020B0604020202020204" pitchFamily="34" charset="0"/>
              </a:rPr>
              <a:t> </a:t>
            </a:r>
            <a:endParaRPr lang="en-US" sz="4800" dirty="0" smtClean="0">
              <a:latin typeface="Arial" panose="020B0604020202020204" pitchFamily="34" charset="0"/>
              <a:cs typeface="Arial" panose="020B0604020202020204" pitchFamily="34" charset="0"/>
            </a:endParaRPr>
          </a:p>
        </p:txBody>
      </p:sp>
      <p:sp>
        <p:nvSpPr>
          <p:cNvPr id="3" name="TextBox 2"/>
          <p:cNvSpPr txBox="1"/>
          <p:nvPr/>
        </p:nvSpPr>
        <p:spPr>
          <a:xfrm>
            <a:off x="916112" y="3486150"/>
            <a:ext cx="7311775"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Tom S. F. Haines, </a:t>
            </a:r>
            <a:r>
              <a:rPr lang="en-US" sz="2000" b="1" dirty="0" err="1">
                <a:latin typeface="Arial" panose="020B0604020202020204" pitchFamily="34" charset="0"/>
                <a:cs typeface="Arial" panose="020B0604020202020204" pitchFamily="34" charset="0"/>
              </a:rPr>
              <a:t>Oisin</a:t>
            </a:r>
            <a:r>
              <a:rPr lang="en-US" sz="2000" b="1" dirty="0">
                <a:latin typeface="Arial" panose="020B0604020202020204" pitchFamily="34" charset="0"/>
                <a:cs typeface="Arial" panose="020B0604020202020204" pitchFamily="34" charset="0"/>
              </a:rPr>
              <a:t> Mac </a:t>
            </a:r>
            <a:r>
              <a:rPr lang="en-US" sz="2000" b="1" dirty="0" err="1" smtClean="0">
                <a:latin typeface="Arial" panose="020B0604020202020204" pitchFamily="34" charset="0"/>
                <a:cs typeface="Arial" panose="020B0604020202020204" pitchFamily="34" charset="0"/>
              </a:rPr>
              <a:t>Aodha</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and Gabriel </a:t>
            </a:r>
            <a:r>
              <a:rPr lang="en-US" sz="2000" b="1" dirty="0" smtClean="0">
                <a:latin typeface="Arial" panose="020B0604020202020204" pitchFamily="34" charset="0"/>
                <a:cs typeface="Arial" panose="020B0604020202020204" pitchFamily="34" charset="0"/>
              </a:rPr>
              <a:t>J. </a:t>
            </a:r>
            <a:r>
              <a:rPr lang="en-US" sz="2000" b="1" dirty="0" err="1" smtClean="0">
                <a:latin typeface="Arial" panose="020B0604020202020204" pitchFamily="34" charset="0"/>
                <a:cs typeface="Arial" panose="020B0604020202020204" pitchFamily="34" charset="0"/>
              </a:rPr>
              <a:t>Brostow</a:t>
            </a:r>
            <a:endParaRPr lang="en-US" sz="2000" b="1" dirty="0" smtClean="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r>
              <a:rPr lang="en-US" sz="2000" b="1" dirty="0" smtClean="0">
                <a:latin typeface="Arial" panose="020B0604020202020204" pitchFamily="34" charset="0"/>
                <a:cs typeface="Arial" panose="020B0604020202020204" pitchFamily="34" charset="0"/>
              </a:rPr>
              <a:t>University College London</a:t>
            </a:r>
            <a:endParaRPr lang="en-US" sz="2000" b="1" dirty="0">
              <a:latin typeface="Arial" panose="020B0604020202020204" pitchFamily="34" charset="0"/>
              <a:cs typeface="Arial" panose="020B0604020202020204" pitchFamily="34" charset="0"/>
            </a:endParaRPr>
          </a:p>
        </p:txBody>
      </p:sp>
      <p:pic>
        <p:nvPicPr>
          <p:cNvPr id="1026" name="Picture 2" descr="C:\Users\omacaodh\Desktop\handwri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399" y="1757567"/>
            <a:ext cx="4013200" cy="101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81300" y="1683783"/>
            <a:ext cx="838200" cy="22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649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57350"/>
            <a:ext cx="42576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38475"/>
            <a:ext cx="50958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400" y="237344"/>
            <a:ext cx="9144000"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Related Work </a:t>
            </a:r>
            <a:r>
              <a:rPr lang="en-US" sz="3600" b="1" dirty="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r>
              <a:rPr lang="en-US" sz="3600" b="1" dirty="0" smtClean="0">
                <a:solidFill>
                  <a:schemeClr val="accent5"/>
                </a:solidFill>
                <a:latin typeface="Arial" panose="020B0604020202020204" pitchFamily="34" charset="0"/>
                <a:cs typeface="Arial" panose="020B0604020202020204" pitchFamily="34" charset="0"/>
              </a:rPr>
              <a:t>Handwriting Fonts</a:t>
            </a:r>
            <a:endParaRPr lang="en-US" sz="3600" dirty="0">
              <a:solidFill>
                <a:schemeClr val="accent5"/>
              </a:solidFill>
              <a:latin typeface="Arial" panose="020B0604020202020204" pitchFamily="34" charset="0"/>
              <a:cs typeface="Arial" panose="020B0604020202020204" pitchFamily="34" charset="0"/>
            </a:endParaRPr>
          </a:p>
        </p:txBody>
      </p:sp>
      <p:sp>
        <p:nvSpPr>
          <p:cNvPr id="5" name="TextBox 4"/>
          <p:cNvSpPr txBox="1"/>
          <p:nvPr/>
        </p:nvSpPr>
        <p:spPr>
          <a:xfrm>
            <a:off x="6019800" y="4400550"/>
            <a:ext cx="288117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nspired by Knuth 1979</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804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57350"/>
            <a:ext cx="42576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38475"/>
            <a:ext cx="509587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400" y="237344"/>
            <a:ext cx="9144000"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Related Work </a:t>
            </a:r>
            <a:r>
              <a:rPr lang="en-US" sz="3600" b="1" dirty="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r>
              <a:rPr lang="en-US" sz="3600" b="1" dirty="0" smtClean="0">
                <a:solidFill>
                  <a:schemeClr val="accent5"/>
                </a:solidFill>
                <a:latin typeface="Arial" panose="020B0604020202020204" pitchFamily="34" charset="0"/>
                <a:cs typeface="Arial" panose="020B0604020202020204" pitchFamily="34" charset="0"/>
              </a:rPr>
              <a:t>Handwriting Fonts</a:t>
            </a:r>
            <a:endParaRPr lang="en-US" sz="3600" dirty="0">
              <a:solidFill>
                <a:schemeClr val="accent5"/>
              </a:solidFill>
              <a:latin typeface="Arial" panose="020B0604020202020204" pitchFamily="34" charset="0"/>
              <a:cs typeface="Arial" panose="020B0604020202020204" pitchFamily="34" charset="0"/>
            </a:endParaRPr>
          </a:p>
        </p:txBody>
      </p:sp>
      <p:sp>
        <p:nvSpPr>
          <p:cNvPr id="5" name="Rectangle 4"/>
          <p:cNvSpPr/>
          <p:nvPr/>
        </p:nvSpPr>
        <p:spPr>
          <a:xfrm>
            <a:off x="1550832" y="1898829"/>
            <a:ext cx="381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76723" y="1898829"/>
            <a:ext cx="381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13858" y="1885950"/>
            <a:ext cx="381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10075" y="3190875"/>
            <a:ext cx="381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99287" y="3190875"/>
            <a:ext cx="381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34075" y="3190875"/>
            <a:ext cx="3810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19800" y="4400550"/>
            <a:ext cx="288117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nspired by Knuth 1979</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898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237344"/>
            <a:ext cx="9144000"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Related Work </a:t>
            </a:r>
            <a:r>
              <a:rPr lang="en-US" sz="3600" b="1" dirty="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r>
              <a:rPr lang="en-US" sz="3600" b="1" dirty="0" smtClean="0">
                <a:solidFill>
                  <a:schemeClr val="accent5"/>
                </a:solidFill>
                <a:latin typeface="Arial" panose="020B0604020202020204" pitchFamily="34" charset="0"/>
                <a:cs typeface="Arial" panose="020B0604020202020204" pitchFamily="34" charset="0"/>
              </a:rPr>
              <a:t>Single Characters</a:t>
            </a:r>
            <a:endParaRPr lang="en-US" sz="3600" dirty="0">
              <a:solidFill>
                <a:schemeClr val="accent5"/>
              </a:solidFill>
              <a:latin typeface="Arial" panose="020B0604020202020204" pitchFamily="34" charset="0"/>
              <a:cs typeface="Arial" panose="020B0604020202020204" pitchFamily="34" charset="0"/>
            </a:endParaRPr>
          </a:p>
        </p:txBody>
      </p:sp>
      <p:pic>
        <p:nvPicPr>
          <p:cNvPr id="2050" name="Picture 2" descr="http://img.font.downloadatoz.com/download/imgs/m/y/s/myscriptfont-lo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52" y="1143000"/>
            <a:ext cx="6191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4310373"/>
            <a:ext cx="55626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MyScriptFont.com – commercial service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727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237344"/>
            <a:ext cx="9144000"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Related Work </a:t>
            </a:r>
            <a:r>
              <a:rPr lang="en-US" sz="3600" b="1" dirty="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r>
              <a:rPr lang="en-US" sz="3600" b="1" dirty="0" smtClean="0">
                <a:solidFill>
                  <a:schemeClr val="accent5"/>
                </a:solidFill>
                <a:latin typeface="Arial" panose="020B0604020202020204" pitchFamily="34" charset="0"/>
                <a:cs typeface="Arial" panose="020B0604020202020204" pitchFamily="34" charset="0"/>
              </a:rPr>
              <a:t>Single Characters</a:t>
            </a:r>
            <a:endParaRPr lang="en-US" sz="3600" dirty="0">
              <a:solidFill>
                <a:schemeClr val="accent5"/>
              </a:solidFill>
              <a:latin typeface="Arial" panose="020B0604020202020204" pitchFamily="34" charset="0"/>
              <a:cs typeface="Arial" panose="020B0604020202020204" pitchFamily="34" charset="0"/>
            </a:endParaRPr>
          </a:p>
        </p:txBody>
      </p:sp>
      <p:pic>
        <p:nvPicPr>
          <p:cNvPr id="2050" name="Picture 2" descr="http://img.font.downloadatoz.com/download/imgs/m/y/s/myscriptfont-lo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52" y="1143000"/>
            <a:ext cx="6191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4310373"/>
            <a:ext cx="55626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MyScriptFont.com – commercial service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993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237344"/>
            <a:ext cx="9144000"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Related Work </a:t>
            </a:r>
            <a:r>
              <a:rPr lang="en-US" sz="3600" b="1" dirty="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r>
              <a:rPr lang="en-US" sz="3600" b="1" dirty="0" smtClean="0">
                <a:solidFill>
                  <a:schemeClr val="accent5"/>
                </a:solidFill>
                <a:latin typeface="Arial" panose="020B0604020202020204" pitchFamily="34" charset="0"/>
                <a:cs typeface="Arial" panose="020B0604020202020204" pitchFamily="34" charset="0"/>
              </a:rPr>
              <a:t>Tablet Input</a:t>
            </a:r>
            <a:endParaRPr lang="en-US" sz="3600" dirty="0">
              <a:solidFill>
                <a:schemeClr val="accent5"/>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389" b="25659"/>
          <a:stretch/>
        </p:blipFill>
        <p:spPr>
          <a:xfrm>
            <a:off x="4343400" y="1200150"/>
            <a:ext cx="4572000" cy="2309416"/>
          </a:xfrm>
          <a:prstGeom prst="rect">
            <a:avLst/>
          </a:prstGeom>
        </p:spPr>
      </p:pic>
      <p:sp>
        <p:nvSpPr>
          <p:cNvPr id="4" name="TextBox 3"/>
          <p:cNvSpPr txBox="1"/>
          <p:nvPr/>
        </p:nvSpPr>
        <p:spPr>
          <a:xfrm>
            <a:off x="4544096" y="3638550"/>
            <a:ext cx="2881176"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Graves 2013</a:t>
            </a:r>
            <a:endParaRPr lang="en-US" sz="2000" dirty="0">
              <a:latin typeface="Arial" panose="020B0604020202020204" pitchFamily="34" charset="0"/>
              <a:cs typeface="Arial" panose="020B0604020202020204" pitchFamily="34" charset="0"/>
            </a:endParaRPr>
          </a:p>
        </p:txBody>
      </p:sp>
      <p:pic>
        <p:nvPicPr>
          <p:cNvPr id="1026" name="Picture 2" descr="C:\Users\omacaodh\Desktop\handwriting\competition\guyon_cr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199" y="1123950"/>
            <a:ext cx="1753039" cy="3526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4533840"/>
            <a:ext cx="2881176" cy="400110"/>
          </a:xfrm>
          <a:prstGeom prst="rect">
            <a:avLst/>
          </a:prstGeom>
          <a:noFill/>
        </p:spPr>
        <p:txBody>
          <a:bodyPr wrap="square" rtlCol="0">
            <a:spAutoFit/>
          </a:bodyPr>
          <a:lstStyle/>
          <a:p>
            <a:r>
              <a:rPr lang="en-US" sz="2000" dirty="0" err="1" smtClean="0">
                <a:latin typeface="Arial" panose="020B0604020202020204" pitchFamily="34" charset="0"/>
                <a:cs typeface="Arial" panose="020B0604020202020204" pitchFamily="34" charset="0"/>
              </a:rPr>
              <a:t>Guyon</a:t>
            </a:r>
            <a:r>
              <a:rPr lang="en-US" sz="2000" dirty="0" smtClean="0">
                <a:latin typeface="Arial" panose="020B0604020202020204" pitchFamily="34" charset="0"/>
                <a:cs typeface="Arial" panose="020B0604020202020204" pitchFamily="34" charset="0"/>
              </a:rPr>
              <a:t> 1996</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849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237344"/>
            <a:ext cx="9144000"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Related Work </a:t>
            </a:r>
            <a:r>
              <a:rPr lang="en-US" sz="3600" b="1" dirty="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 </a:t>
            </a:r>
            <a:r>
              <a:rPr lang="en-US" sz="3600" b="1" dirty="0" smtClean="0">
                <a:solidFill>
                  <a:schemeClr val="accent5"/>
                </a:solidFill>
                <a:latin typeface="Arial" panose="020B0604020202020204" pitchFamily="34" charset="0"/>
                <a:cs typeface="Arial" panose="020B0604020202020204" pitchFamily="34" charset="0"/>
              </a:rPr>
              <a:t>Tablet Input</a:t>
            </a:r>
            <a:endParaRPr lang="en-US" sz="3600" dirty="0">
              <a:solidFill>
                <a:schemeClr val="accent5"/>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389" b="25659"/>
          <a:stretch/>
        </p:blipFill>
        <p:spPr>
          <a:xfrm>
            <a:off x="4343400" y="1200150"/>
            <a:ext cx="4572000" cy="2309416"/>
          </a:xfrm>
          <a:prstGeom prst="rect">
            <a:avLst/>
          </a:prstGeom>
        </p:spPr>
      </p:pic>
      <p:sp>
        <p:nvSpPr>
          <p:cNvPr id="4" name="TextBox 3"/>
          <p:cNvSpPr txBox="1"/>
          <p:nvPr/>
        </p:nvSpPr>
        <p:spPr>
          <a:xfrm>
            <a:off x="4544096" y="3638550"/>
            <a:ext cx="2881176"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Graves 2013</a:t>
            </a:r>
            <a:endParaRPr lang="en-US" sz="2000" dirty="0">
              <a:latin typeface="Arial" panose="020B0604020202020204" pitchFamily="34" charset="0"/>
              <a:cs typeface="Arial" panose="020B0604020202020204" pitchFamily="34" charset="0"/>
            </a:endParaRPr>
          </a:p>
        </p:txBody>
      </p:sp>
      <p:pic>
        <p:nvPicPr>
          <p:cNvPr id="1026" name="Picture 2" descr="C:\Users\omacaodh\Desktop\handwriting\competition\guyon_cr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199" y="1123950"/>
            <a:ext cx="1753039" cy="3526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4533840"/>
            <a:ext cx="2881176" cy="400110"/>
          </a:xfrm>
          <a:prstGeom prst="rect">
            <a:avLst/>
          </a:prstGeom>
          <a:noFill/>
        </p:spPr>
        <p:txBody>
          <a:bodyPr wrap="square" rtlCol="0">
            <a:spAutoFit/>
          </a:bodyPr>
          <a:lstStyle/>
          <a:p>
            <a:r>
              <a:rPr lang="en-US" sz="2000" dirty="0" err="1" smtClean="0">
                <a:latin typeface="Arial" panose="020B0604020202020204" pitchFamily="34" charset="0"/>
                <a:cs typeface="Arial" panose="020B0604020202020204" pitchFamily="34" charset="0"/>
              </a:rPr>
              <a:t>Guyon</a:t>
            </a:r>
            <a:r>
              <a:rPr lang="en-US" sz="2000" dirty="0" smtClean="0">
                <a:latin typeface="Arial" panose="020B0604020202020204" pitchFamily="34" charset="0"/>
                <a:cs typeface="Arial" panose="020B0604020202020204" pitchFamily="34" charset="0"/>
              </a:rPr>
              <a:t> 1996</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791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8537"/>
            <a:ext cx="8382000" cy="963213"/>
          </a:xfrm>
          <a:prstGeom prst="rect">
            <a:avLst/>
          </a:prstGeom>
        </p:spPr>
      </p:pic>
      <p:sp>
        <p:nvSpPr>
          <p:cNvPr id="3" name="TextBox 2"/>
          <p:cNvSpPr txBox="1"/>
          <p:nvPr/>
        </p:nvSpPr>
        <p:spPr>
          <a:xfrm>
            <a:off x="555170" y="1257240"/>
            <a:ext cx="333103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Written by hand on paper</a:t>
            </a:r>
            <a:endParaRPr lang="en-US" sz="2000" dirty="0">
              <a:solidFill>
                <a:schemeClr val="accent5"/>
              </a:solidFill>
              <a:latin typeface="Arial" panose="020B0604020202020204" pitchFamily="34" charset="0"/>
              <a:cs typeface="Arial" panose="020B0604020202020204" pitchFamily="34" charset="0"/>
            </a:endParaRPr>
          </a:p>
        </p:txBody>
      </p:sp>
      <p:sp>
        <p:nvSpPr>
          <p:cNvPr id="4" name="TextBox 3"/>
          <p:cNvSpPr txBox="1"/>
          <p:nvPr/>
        </p:nvSpPr>
        <p:spPr>
          <a:xfrm>
            <a:off x="685800" y="235697"/>
            <a:ext cx="79248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The Problem with Graphics Tablets </a:t>
            </a:r>
            <a:endParaRPr lang="en-US" sz="3600" dirty="0">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370" y="2992241"/>
            <a:ext cx="6248400" cy="1270861"/>
          </a:xfrm>
          <a:prstGeom prst="rect">
            <a:avLst/>
          </a:prstGeom>
        </p:spPr>
      </p:pic>
      <p:sp>
        <p:nvSpPr>
          <p:cNvPr id="6" name="TextBox 5"/>
          <p:cNvSpPr txBox="1"/>
          <p:nvPr/>
        </p:nvSpPr>
        <p:spPr>
          <a:xfrm>
            <a:off x="511103" y="2857440"/>
            <a:ext cx="1807029"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Tablet</a:t>
            </a:r>
            <a:endParaRPr lang="en-US" sz="2000" dirty="0">
              <a:solidFill>
                <a:schemeClr val="accent5"/>
              </a:solidFill>
              <a:latin typeface="Arial" panose="020B0604020202020204" pitchFamily="34" charset="0"/>
              <a:cs typeface="Arial" panose="020B0604020202020204" pitchFamily="34" charset="0"/>
            </a:endParaRPr>
          </a:p>
        </p:txBody>
      </p:sp>
      <p:sp>
        <p:nvSpPr>
          <p:cNvPr id="7" name="TextBox 6"/>
          <p:cNvSpPr txBox="1"/>
          <p:nvPr/>
        </p:nvSpPr>
        <p:spPr>
          <a:xfrm>
            <a:off x="1104900" y="4552950"/>
            <a:ext cx="69342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Written </a:t>
            </a:r>
            <a:r>
              <a:rPr lang="en-US" sz="2000" dirty="0">
                <a:latin typeface="Arial" panose="020B0604020202020204" pitchFamily="34" charset="0"/>
                <a:cs typeface="Arial" panose="020B0604020202020204" pitchFamily="34" charset="0"/>
              </a:rPr>
              <a:t>by an experienced tablet </a:t>
            </a:r>
            <a:r>
              <a:rPr lang="en-US" sz="2000" dirty="0" smtClean="0">
                <a:latin typeface="Arial" panose="020B0604020202020204" pitchFamily="34" charset="0"/>
                <a:cs typeface="Arial" panose="020B0604020202020204" pitchFamily="34" charset="0"/>
              </a:rPr>
              <a:t>user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64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758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r>
              <a:rPr lang="en-US" sz="3600" b="1" dirty="0" smtClean="0">
                <a:latin typeface="Arial" panose="020B0604020202020204" pitchFamily="34" charset="0"/>
                <a:cs typeface="Arial" panose="020B0604020202020204" pitchFamily="34" charset="0"/>
              </a:rPr>
              <a:t>Contributions</a:t>
            </a:r>
            <a:endParaRPr lang="en-US" sz="36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66" t="15673" r="3361" b="14028"/>
          <a:stretch/>
        </p:blipFill>
        <p:spPr>
          <a:xfrm>
            <a:off x="4647706" y="1219441"/>
            <a:ext cx="4109012" cy="590309"/>
          </a:xfrm>
          <a:prstGeom prst="rect">
            <a:avLst/>
          </a:prstGeom>
        </p:spPr>
      </p:pic>
      <p:sp>
        <p:nvSpPr>
          <p:cNvPr id="9" name="Content Placeholder 2"/>
          <p:cNvSpPr txBox="1">
            <a:spLocks/>
          </p:cNvSpPr>
          <p:nvPr/>
        </p:nvSpPr>
        <p:spPr>
          <a:xfrm>
            <a:off x="508000" y="1200150"/>
            <a:ext cx="4190506" cy="685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Model that recreates handwriting in a given style</a:t>
            </a:r>
          </a:p>
        </p:txBody>
      </p:sp>
    </p:spTree>
    <p:extLst>
      <p:ext uri="{BB962C8B-B14F-4D97-AF65-F5344CB8AC3E}">
        <p14:creationId xmlns:p14="http://schemas.microsoft.com/office/powerpoint/2010/main" val="3775246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r>
              <a:rPr lang="en-US" sz="3600" b="1" dirty="0" smtClean="0">
                <a:latin typeface="Arial" panose="020B0604020202020204" pitchFamily="34" charset="0"/>
                <a:cs typeface="Arial" panose="020B0604020202020204" pitchFamily="34" charset="0"/>
              </a:rPr>
              <a:t>Contributions</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08000" y="2520952"/>
            <a:ext cx="4190506" cy="685800"/>
          </a:xfrm>
        </p:spPr>
        <p:txBody>
          <a:bodyPr>
            <a:normAutofit/>
          </a:bodyPr>
          <a:lstStyle/>
          <a:p>
            <a:pPr marL="0" indent="0">
              <a:buNone/>
            </a:pPr>
            <a:r>
              <a:rPr lang="en-US" sz="2000" dirty="0" smtClean="0">
                <a:latin typeface="Arial" panose="020B0604020202020204" pitchFamily="34" charset="0"/>
                <a:cs typeface="Arial" panose="020B0604020202020204" pitchFamily="34" charset="0"/>
              </a:rPr>
              <a:t>Handwriting Annotation Tool</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34" r="23798" b="20135"/>
          <a:stretch/>
        </p:blipFill>
        <p:spPr>
          <a:xfrm>
            <a:off x="5801005" y="2133601"/>
            <a:ext cx="1802414" cy="120014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666" t="15673" r="3361" b="14028"/>
          <a:stretch/>
        </p:blipFill>
        <p:spPr>
          <a:xfrm>
            <a:off x="4647706" y="1219441"/>
            <a:ext cx="4109012" cy="590309"/>
          </a:xfrm>
          <a:prstGeom prst="rect">
            <a:avLst/>
          </a:prstGeom>
        </p:spPr>
      </p:pic>
      <p:sp>
        <p:nvSpPr>
          <p:cNvPr id="9" name="Content Placeholder 2"/>
          <p:cNvSpPr txBox="1">
            <a:spLocks/>
          </p:cNvSpPr>
          <p:nvPr/>
        </p:nvSpPr>
        <p:spPr>
          <a:xfrm>
            <a:off x="508000" y="1200150"/>
            <a:ext cx="4190506" cy="685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Model that recreates handwriting in a given style</a:t>
            </a:r>
          </a:p>
        </p:txBody>
      </p:sp>
    </p:spTree>
    <p:extLst>
      <p:ext uri="{BB962C8B-B14F-4D97-AF65-F5344CB8AC3E}">
        <p14:creationId xmlns:p14="http://schemas.microsoft.com/office/powerpoint/2010/main" val="289913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360" y="239450"/>
            <a:ext cx="6909840"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Handwriting</a:t>
            </a:r>
            <a:endParaRPr lang="en-US" sz="3600" dirty="0">
              <a:solidFill>
                <a:srgbClr val="FF0000"/>
              </a:solidFill>
              <a:latin typeface="Arial" panose="020B0604020202020204" pitchFamily="34" charset="0"/>
              <a:cs typeface="Arial" panose="020B0604020202020204" pitchFamily="34" charset="0"/>
            </a:endParaRPr>
          </a:p>
        </p:txBody>
      </p:sp>
      <p:sp>
        <p:nvSpPr>
          <p:cNvPr id="2" name="TextBox 1"/>
          <p:cNvSpPr txBox="1"/>
          <p:nvPr/>
        </p:nvSpPr>
        <p:spPr>
          <a:xfrm>
            <a:off x="914400" y="1333440"/>
            <a:ext cx="4923972"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 very personal form of </a:t>
            </a:r>
          </a:p>
          <a:p>
            <a:r>
              <a:rPr lang="en-US" sz="2000" dirty="0" smtClean="0">
                <a:latin typeface="Arial" panose="020B0604020202020204" pitchFamily="34" charset="0"/>
                <a:cs typeface="Arial" panose="020B0604020202020204" pitchFamily="34" charset="0"/>
              </a:rPr>
              <a:t>communication  </a:t>
            </a:r>
            <a:endParaRPr lang="en-US" sz="20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65" t="4825" r="6491" b="4296"/>
          <a:stretch/>
        </p:blipFill>
        <p:spPr bwMode="auto">
          <a:xfrm>
            <a:off x="5162550" y="0"/>
            <a:ext cx="3981450" cy="515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927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r>
              <a:rPr lang="en-US" sz="3600" b="1" dirty="0" smtClean="0">
                <a:latin typeface="Arial" panose="020B0604020202020204" pitchFamily="34" charset="0"/>
                <a:cs typeface="Arial" panose="020B0604020202020204" pitchFamily="34" charset="0"/>
              </a:rPr>
              <a:t>Contributions</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08000" y="2520952"/>
            <a:ext cx="4190506" cy="685800"/>
          </a:xfrm>
        </p:spPr>
        <p:txBody>
          <a:bodyPr>
            <a:normAutofit/>
          </a:bodyPr>
          <a:lstStyle/>
          <a:p>
            <a:pPr marL="0" indent="0">
              <a:buNone/>
            </a:pPr>
            <a:r>
              <a:rPr lang="en-US" sz="2000" dirty="0" smtClean="0">
                <a:latin typeface="Arial" panose="020B0604020202020204" pitchFamily="34" charset="0"/>
                <a:cs typeface="Arial" panose="020B0604020202020204" pitchFamily="34" charset="0"/>
              </a:rPr>
              <a:t>Handwriting Annotation Tool</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34" r="23798" b="20135"/>
          <a:stretch/>
        </p:blipFill>
        <p:spPr>
          <a:xfrm>
            <a:off x="5801005" y="2133601"/>
            <a:ext cx="1802414" cy="1200149"/>
          </a:xfrm>
          <a:prstGeom prst="rect">
            <a:avLst/>
          </a:prstGeom>
        </p:spPr>
      </p:pic>
      <p:pic>
        <p:nvPicPr>
          <p:cNvPr id="5" name="Picture 2" descr="C:\Users\omacaodh\Dropbox\Handwriting Talk\handwriting_talk\diagrams\syste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8813" y="3725420"/>
            <a:ext cx="4786799" cy="707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666" t="15673" r="3361" b="14028"/>
          <a:stretch/>
        </p:blipFill>
        <p:spPr>
          <a:xfrm>
            <a:off x="4647706" y="1219441"/>
            <a:ext cx="4109012" cy="590309"/>
          </a:xfrm>
          <a:prstGeom prst="rect">
            <a:avLst/>
          </a:prstGeom>
        </p:spPr>
      </p:pic>
      <p:sp>
        <p:nvSpPr>
          <p:cNvPr id="9" name="Content Placeholder 2"/>
          <p:cNvSpPr txBox="1">
            <a:spLocks/>
          </p:cNvSpPr>
          <p:nvPr/>
        </p:nvSpPr>
        <p:spPr>
          <a:xfrm>
            <a:off x="508000" y="1200150"/>
            <a:ext cx="4190506" cy="685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Model that recreates handwriting in a given style</a:t>
            </a:r>
          </a:p>
        </p:txBody>
      </p:sp>
      <p:sp>
        <p:nvSpPr>
          <p:cNvPr id="10" name="Content Placeholder 2"/>
          <p:cNvSpPr txBox="1">
            <a:spLocks/>
          </p:cNvSpPr>
          <p:nvPr/>
        </p:nvSpPr>
        <p:spPr>
          <a:xfrm>
            <a:off x="508000" y="3716292"/>
            <a:ext cx="4190506" cy="685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End to end calibration and rendering pipeline</a:t>
            </a:r>
          </a:p>
        </p:txBody>
      </p:sp>
    </p:spTree>
    <p:extLst>
      <p:ext uri="{BB962C8B-B14F-4D97-AF65-F5344CB8AC3E}">
        <p14:creationId xmlns:p14="http://schemas.microsoft.com/office/powerpoint/2010/main" val="2217403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37344"/>
            <a:ext cx="690984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Handwriting Synthesis Pipeline</a:t>
            </a:r>
            <a:endParaRPr lang="en-US" sz="3200" b="1" dirty="0">
              <a:latin typeface="Arial" panose="020B0604020202020204" pitchFamily="34" charset="0"/>
              <a:cs typeface="Arial" panose="020B0604020202020204" pitchFamily="34" charset="0"/>
            </a:endParaRP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82" y="1352550"/>
            <a:ext cx="8247636"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353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37344"/>
            <a:ext cx="690984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Handwriting Synthesis Pipeline</a:t>
            </a:r>
            <a:endParaRPr lang="en-US" sz="3200" b="1" dirty="0">
              <a:latin typeface="Arial" panose="020B0604020202020204" pitchFamily="34" charset="0"/>
              <a:cs typeface="Arial" panose="020B0604020202020204" pitchFamily="34" charset="0"/>
            </a:endParaRP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82" y="1352550"/>
            <a:ext cx="8247636"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1200150"/>
            <a:ext cx="2852057" cy="15240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799" y="3105150"/>
            <a:ext cx="2852057" cy="461665"/>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Data Preparation</a:t>
            </a:r>
            <a:endParaRPr lang="en-US" sz="24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006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37344"/>
            <a:ext cx="690984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Handwriting Synthesis Pipeline</a:t>
            </a:r>
            <a:endParaRPr lang="en-US" sz="3200" b="1" dirty="0">
              <a:latin typeface="Arial" panose="020B0604020202020204" pitchFamily="34" charset="0"/>
              <a:cs typeface="Arial" panose="020B0604020202020204" pitchFamily="34" charset="0"/>
            </a:endParaRP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82" y="1352550"/>
            <a:ext cx="8247636"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56857" y="1200150"/>
            <a:ext cx="4158343" cy="15240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799" y="3105150"/>
            <a:ext cx="2852057" cy="461665"/>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Data Preparation</a:t>
            </a:r>
            <a:endParaRPr lang="en-US" sz="2400" dirty="0">
              <a:solidFill>
                <a:schemeClr val="accent5"/>
              </a:solidFill>
              <a:latin typeface="Arial" panose="020B0604020202020204" pitchFamily="34" charset="0"/>
              <a:cs typeface="Arial" panose="020B0604020202020204" pitchFamily="34" charset="0"/>
            </a:endParaRPr>
          </a:p>
        </p:txBody>
      </p:sp>
      <p:sp>
        <p:nvSpPr>
          <p:cNvPr id="11" name="TextBox 10"/>
          <p:cNvSpPr txBox="1"/>
          <p:nvPr/>
        </p:nvSpPr>
        <p:spPr>
          <a:xfrm>
            <a:off x="3483428" y="3105150"/>
            <a:ext cx="3505199" cy="461665"/>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Automatic Synthesis</a:t>
            </a:r>
            <a:endParaRPr lang="en-US" sz="24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9674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37344"/>
            <a:ext cx="690984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Handwriting Synthesis Pipeline</a:t>
            </a:r>
            <a:endParaRPr lang="en-US" sz="3200" b="1" dirty="0">
              <a:latin typeface="Arial" panose="020B0604020202020204" pitchFamily="34" charset="0"/>
              <a:cs typeface="Arial" panose="020B0604020202020204" pitchFamily="34" charset="0"/>
            </a:endParaRP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82" y="1352550"/>
            <a:ext cx="8247636"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799" y="3105150"/>
            <a:ext cx="2852057" cy="461665"/>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Data Preparation</a:t>
            </a:r>
            <a:endParaRPr lang="en-US" sz="2400" dirty="0">
              <a:solidFill>
                <a:schemeClr val="accent5"/>
              </a:solidFill>
              <a:latin typeface="Arial" panose="020B0604020202020204" pitchFamily="34" charset="0"/>
              <a:cs typeface="Arial" panose="020B0604020202020204" pitchFamily="34" charset="0"/>
            </a:endParaRPr>
          </a:p>
        </p:txBody>
      </p:sp>
      <p:sp>
        <p:nvSpPr>
          <p:cNvPr id="7" name="TextBox 6"/>
          <p:cNvSpPr txBox="1"/>
          <p:nvPr/>
        </p:nvSpPr>
        <p:spPr>
          <a:xfrm>
            <a:off x="3483428" y="3105150"/>
            <a:ext cx="3505199" cy="461665"/>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Automatic Synthesis</a:t>
            </a:r>
            <a:endParaRPr lang="en-US" sz="2400" dirty="0">
              <a:solidFill>
                <a:schemeClr val="accent5"/>
              </a:solidFill>
              <a:latin typeface="Arial" panose="020B0604020202020204" pitchFamily="34" charset="0"/>
              <a:cs typeface="Arial" panose="020B0604020202020204" pitchFamily="34" charset="0"/>
            </a:endParaRPr>
          </a:p>
        </p:txBody>
      </p:sp>
      <p:sp>
        <p:nvSpPr>
          <p:cNvPr id="8" name="Rectangle 7"/>
          <p:cNvSpPr/>
          <p:nvPr/>
        </p:nvSpPr>
        <p:spPr>
          <a:xfrm>
            <a:off x="7315201" y="1200150"/>
            <a:ext cx="1485900" cy="15240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62800" y="2895600"/>
            <a:ext cx="1981199" cy="830997"/>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Device </a:t>
            </a:r>
          </a:p>
          <a:p>
            <a:pPr algn="ctr"/>
            <a:r>
              <a:rPr lang="en-US" sz="2400" dirty="0" smtClean="0">
                <a:solidFill>
                  <a:schemeClr val="accent5"/>
                </a:solidFill>
                <a:latin typeface="Arial" panose="020B0604020202020204" pitchFamily="34" charset="0"/>
                <a:cs typeface="Arial" panose="020B0604020202020204" pitchFamily="34" charset="0"/>
              </a:rPr>
              <a:t>Calibration</a:t>
            </a:r>
            <a:endParaRPr lang="en-US" sz="24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959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37344"/>
            <a:ext cx="690984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Handwriting Synthesis Pipeline</a:t>
            </a:r>
            <a:endParaRPr lang="en-US" sz="3200" b="1" dirty="0">
              <a:latin typeface="Arial" panose="020B0604020202020204" pitchFamily="34" charset="0"/>
              <a:cs typeface="Arial" panose="020B0604020202020204" pitchFamily="34" charset="0"/>
            </a:endParaRP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82" y="1352550"/>
            <a:ext cx="8247636"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1200150"/>
            <a:ext cx="2852057" cy="15240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799" y="3105150"/>
            <a:ext cx="2852057" cy="461665"/>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Data Preparation</a:t>
            </a:r>
            <a:endParaRPr lang="en-US" sz="24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4726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237344"/>
            <a:ext cx="79248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Obtaining Handwriting Samples</a:t>
            </a:r>
            <a:endParaRPr lang="en-US" sz="3600" b="1" dirty="0">
              <a:latin typeface="Arial" panose="020B0604020202020204" pitchFamily="34" charset="0"/>
              <a:cs typeface="Arial" panose="020B0604020202020204" pitchFamily="34" charset="0"/>
            </a:endParaRPr>
          </a:p>
        </p:txBody>
      </p:sp>
      <p:sp>
        <p:nvSpPr>
          <p:cNvPr id="7" name="Rectangle 6"/>
          <p:cNvSpPr/>
          <p:nvPr/>
        </p:nvSpPr>
        <p:spPr>
          <a:xfrm>
            <a:off x="362415" y="1074480"/>
            <a:ext cx="3904785" cy="2246769"/>
          </a:xfrm>
          <a:prstGeom prst="rect">
            <a:avLst/>
          </a:prstGeom>
        </p:spPr>
        <p:txBody>
          <a:bodyPr wrap="square">
            <a:spAutoFit/>
          </a:bodyPr>
          <a:lstStyle/>
          <a:p>
            <a:r>
              <a:rPr lang="en-US" sz="2000" dirty="0">
                <a:solidFill>
                  <a:schemeClr val="accent5"/>
                </a:solidFill>
                <a:latin typeface="Arial" panose="020B0604020202020204" pitchFamily="34" charset="0"/>
                <a:cs typeface="Arial" panose="020B0604020202020204" pitchFamily="34" charset="0"/>
              </a:rPr>
              <a:t>Author </a:t>
            </a:r>
            <a:r>
              <a:rPr lang="en-US" sz="2000" dirty="0" smtClean="0">
                <a:solidFill>
                  <a:schemeClr val="accent5"/>
                </a:solidFill>
                <a:latin typeface="Arial" panose="020B0604020202020204" pitchFamily="34" charset="0"/>
                <a:cs typeface="Arial" panose="020B0604020202020204" pitchFamily="34" charset="0"/>
              </a:rPr>
              <a:t>unavailable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Scan </a:t>
            </a:r>
            <a:r>
              <a:rPr lang="en-US" sz="2000" dirty="0">
                <a:latin typeface="Arial" panose="020B0604020202020204" pitchFamily="34" charset="0"/>
                <a:cs typeface="Arial" panose="020B0604020202020204" pitchFamily="34" charset="0"/>
              </a:rPr>
              <a:t>in </a:t>
            </a:r>
            <a:r>
              <a:rPr lang="en-US" sz="2000" dirty="0" smtClean="0">
                <a:latin typeface="Arial" panose="020B0604020202020204" pitchFamily="34" charset="0"/>
                <a:cs typeface="Arial" panose="020B0604020202020204" pitchFamily="34" charset="0"/>
              </a:rPr>
              <a:t>historical handwriting sample</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915" t="11242" r="11412" b="38625"/>
          <a:stretch/>
        </p:blipFill>
        <p:spPr>
          <a:xfrm>
            <a:off x="5346700" y="2571750"/>
            <a:ext cx="2600984" cy="2255722"/>
          </a:xfrm>
          <a:prstGeom prst="rect">
            <a:avLst/>
          </a:prstGeom>
        </p:spPr>
      </p:pic>
      <p:sp>
        <p:nvSpPr>
          <p:cNvPr id="2" name="TextBox 1"/>
          <p:cNvSpPr txBox="1"/>
          <p:nvPr/>
        </p:nvSpPr>
        <p:spPr>
          <a:xfrm>
            <a:off x="4597400" y="1074480"/>
            <a:ext cx="4394200" cy="1323439"/>
          </a:xfrm>
          <a:prstGeom prst="rect">
            <a:avLst/>
          </a:prstGeom>
          <a:noFill/>
        </p:spPr>
        <p:txBody>
          <a:bodyPr wrap="square" rtlCol="0">
            <a:spAutoFit/>
          </a:bodyPr>
          <a:lstStyle/>
          <a:p>
            <a:r>
              <a:rPr lang="en-US" sz="2000" dirty="0">
                <a:solidFill>
                  <a:schemeClr val="accent5"/>
                </a:solidFill>
                <a:latin typeface="Arial" panose="020B0604020202020204" pitchFamily="34" charset="0"/>
                <a:cs typeface="Arial" panose="020B0604020202020204" pitchFamily="34" charset="0"/>
              </a:rPr>
              <a:t>Author available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Give them text to </a:t>
            </a:r>
            <a:r>
              <a:rPr lang="en-US" sz="2000" dirty="0">
                <a:latin typeface="Arial" panose="020B0604020202020204" pitchFamily="34" charset="0"/>
                <a:cs typeface="Arial" panose="020B0604020202020204" pitchFamily="34" charset="0"/>
              </a:rPr>
              <a:t>write </a:t>
            </a:r>
            <a:r>
              <a:rPr lang="en-US" sz="2000" dirty="0" smtClean="0">
                <a:latin typeface="Arial" panose="020B0604020202020204" pitchFamily="34" charset="0"/>
                <a:cs typeface="Arial" panose="020B0604020202020204" pitchFamily="34" charset="0"/>
              </a:rPr>
              <a:t>out, optimize for coverage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999668"/>
            <a:ext cx="2819400" cy="1400882"/>
          </a:xfrm>
          <a:prstGeom prst="rect">
            <a:avLst/>
          </a:prstGeom>
        </p:spPr>
      </p:pic>
    </p:spTree>
    <p:extLst>
      <p:ext uri="{BB962C8B-B14F-4D97-AF65-F5344CB8AC3E}">
        <p14:creationId xmlns:p14="http://schemas.microsoft.com/office/powerpoint/2010/main" val="130772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37344"/>
            <a:ext cx="805128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Optimizing the Source Text</a:t>
            </a:r>
            <a:endParaRPr lang="en-US" sz="36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999851"/>
            <a:ext cx="6121920" cy="1095899"/>
          </a:xfrm>
          <a:prstGeom prst="rect">
            <a:avLst/>
          </a:prstGeom>
        </p:spPr>
      </p:pic>
      <p:sp>
        <p:nvSpPr>
          <p:cNvPr id="3" name="Rectangle 2"/>
          <p:cNvSpPr/>
          <p:nvPr/>
        </p:nvSpPr>
        <p:spPr>
          <a:xfrm>
            <a:off x="540913" y="1428750"/>
            <a:ext cx="7924800" cy="584775"/>
          </a:xfrm>
          <a:prstGeom prst="rect">
            <a:avLst/>
          </a:prstGeom>
        </p:spPr>
        <p:txBody>
          <a:bodyPr wrap="square">
            <a:spAutoFit/>
          </a:bodyPr>
          <a:lstStyle/>
          <a:p>
            <a:pPr algn="ctr"/>
            <a:r>
              <a:rPr lang="en-US" sz="3200" dirty="0" smtClean="0">
                <a:latin typeface="Arial" panose="020B0604020202020204" pitchFamily="34" charset="0"/>
                <a:cs typeface="Arial" panose="020B0604020202020204" pitchFamily="34" charset="0"/>
              </a:rPr>
              <a:t>“shrugging his shoulders”</a:t>
            </a:r>
          </a:p>
        </p:txBody>
      </p:sp>
      <p:sp>
        <p:nvSpPr>
          <p:cNvPr id="6" name="Rectangle 5"/>
          <p:cNvSpPr/>
          <p:nvPr/>
        </p:nvSpPr>
        <p:spPr>
          <a:xfrm>
            <a:off x="1816100" y="3018598"/>
            <a:ext cx="723900" cy="745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3028950"/>
            <a:ext cx="723900" cy="745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6400" y="3028950"/>
            <a:ext cx="723900" cy="745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64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37344"/>
            <a:ext cx="690984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Data Preparation</a:t>
            </a:r>
            <a:endParaRPr lang="en-US" sz="3600" b="1" dirty="0">
              <a:latin typeface="Arial" panose="020B0604020202020204" pitchFamily="34" charset="0"/>
              <a:cs typeface="Arial" panose="020B0604020202020204" pitchFamily="34" charset="0"/>
            </a:endParaRP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1282" y="4379456"/>
            <a:ext cx="4352418" cy="643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8220" y="1116631"/>
            <a:ext cx="3176761" cy="1015663"/>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Input</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Sample of handwriting</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2371724" y="4346575"/>
            <a:ext cx="1457325" cy="704849"/>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omacaodh\Dropbox\Handwriting Talk\handwriting_talk\kitty\tags_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139193"/>
            <a:ext cx="3259255" cy="17279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omacaodh\Dropbox\Handwriting Talk\handwriting_talk\kitty\tags_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2205518"/>
            <a:ext cx="3134153" cy="16616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26453" y="1130472"/>
            <a:ext cx="3176761" cy="1015663"/>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Output</a:t>
            </a:r>
          </a:p>
          <a:p>
            <a:endParaRPr lang="en-US" sz="2000" dirty="0" smtClean="0">
              <a:solidFill>
                <a:schemeClr val="accent5"/>
              </a:solidFill>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Annotated handwriting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705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34" r="23798" b="20135"/>
          <a:stretch/>
        </p:blipFill>
        <p:spPr>
          <a:xfrm>
            <a:off x="2193584" y="1200149"/>
            <a:ext cx="4756832" cy="3167368"/>
          </a:xfrm>
          <a:prstGeom prst="rect">
            <a:avLst/>
          </a:prstGeom>
        </p:spPr>
      </p:pic>
      <p:sp>
        <p:nvSpPr>
          <p:cNvPr id="2" name="TextBox 1"/>
          <p:cNvSpPr txBox="1"/>
          <p:nvPr/>
        </p:nvSpPr>
        <p:spPr>
          <a:xfrm>
            <a:off x="1108368" y="310575"/>
            <a:ext cx="690984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Manual Tagging</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207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00150"/>
            <a:ext cx="4191000" cy="2082392"/>
          </a:xfrm>
          <a:prstGeom prst="rect">
            <a:avLst/>
          </a:prstGeom>
        </p:spPr>
      </p:pic>
      <p:sp>
        <p:nvSpPr>
          <p:cNvPr id="9" name="TextBox 8"/>
          <p:cNvSpPr txBox="1"/>
          <p:nvPr/>
        </p:nvSpPr>
        <p:spPr>
          <a:xfrm>
            <a:off x="1320433" y="590550"/>
            <a:ext cx="1921306" cy="477054"/>
          </a:xfrm>
          <a:prstGeom prst="rect">
            <a:avLst/>
          </a:prstGeom>
          <a:noFill/>
        </p:spPr>
        <p:txBody>
          <a:bodyPr wrap="square" rtlCol="0">
            <a:spAutoFit/>
          </a:bodyPr>
          <a:lstStyle/>
          <a:p>
            <a:pPr algn="ctr"/>
            <a:r>
              <a:rPr lang="en-US" sz="2500" b="1" dirty="0" smtClean="0">
                <a:solidFill>
                  <a:schemeClr val="accent5"/>
                </a:solidFill>
                <a:latin typeface="Arial" panose="020B0604020202020204" pitchFamily="34" charset="0"/>
                <a:cs typeface="Arial" panose="020B0604020202020204" pitchFamily="34" charset="0"/>
              </a:rPr>
              <a:t>Input</a:t>
            </a:r>
            <a:endParaRPr lang="en-US" sz="2500" b="1"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533400" y="4248150"/>
            <a:ext cx="3657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elementary my dear Watson</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1676400" y="3562350"/>
            <a:ext cx="1295400" cy="553998"/>
          </a:xfrm>
          <a:prstGeom prst="rect">
            <a:avLst/>
          </a:prstGeom>
          <a:noFill/>
        </p:spPr>
        <p:txBody>
          <a:bodyPr wrap="square" rtlCol="0">
            <a:spAutoFit/>
          </a:bodyPr>
          <a:lstStyle/>
          <a:p>
            <a:pPr algn="ctr"/>
            <a:r>
              <a:rPr lang="en-US" sz="3000" b="1" dirty="0" smtClean="0">
                <a:latin typeface="Arial" panose="020B0604020202020204" pitchFamily="34" charset="0"/>
                <a:cs typeface="Arial" panose="020B0604020202020204" pitchFamily="34" charset="0"/>
              </a:rPr>
              <a:t>+</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64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7080" y="306794"/>
            <a:ext cx="6909840"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Semi-Automatic Tagging Interface</a:t>
            </a:r>
            <a:endParaRPr lang="en-US" sz="3200" b="1" dirty="0">
              <a:latin typeface="Arial" panose="020B0604020202020204" pitchFamily="34" charset="0"/>
              <a:cs typeface="Arial" panose="020B0604020202020204" pitchFamily="34" charset="0"/>
            </a:endParaRPr>
          </a:p>
        </p:txBody>
      </p:sp>
      <p:pic>
        <p:nvPicPr>
          <p:cNvPr id="3" name="user_interface_cro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7933" y="1154369"/>
            <a:ext cx="5808134" cy="3267075"/>
          </a:xfrm>
          <a:prstGeom prst="rect">
            <a:avLst/>
          </a:prstGeom>
        </p:spPr>
      </p:pic>
    </p:spTree>
    <p:extLst>
      <p:ext uri="{BB962C8B-B14F-4D97-AF65-F5344CB8AC3E}">
        <p14:creationId xmlns:p14="http://schemas.microsoft.com/office/powerpoint/2010/main" val="298065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macaodh\Dropbox\SIGGRAPH_2016\kitty\kitty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3"/>
            <a:ext cx="6665913" cy="3525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67360" y="237344"/>
            <a:ext cx="690984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Input Sample</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745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omacaodh\Dropbox\SIGGRAPH_2016\kitty\kitty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3"/>
            <a:ext cx="6665913" cy="3525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237344"/>
            <a:ext cx="81534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Line Extraction and Segmentation</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189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omacaodh\Dropbox\SIGGRAPH_2016\kitty\kitty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3"/>
            <a:ext cx="6665913" cy="3525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237344"/>
            <a:ext cx="81534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Line Aware Smoothing</a:t>
            </a:r>
            <a:endParaRPr lang="en-US" sz="3600" b="1" dirty="0">
              <a:latin typeface="Arial" panose="020B0604020202020204" pitchFamily="34" charset="0"/>
              <a:cs typeface="Arial" panose="020B0604020202020204" pitchFamily="34" charset="0"/>
            </a:endParaRPr>
          </a:p>
        </p:txBody>
      </p:sp>
      <p:sp>
        <p:nvSpPr>
          <p:cNvPr id="3" name="Rectangle 2"/>
          <p:cNvSpPr/>
          <p:nvPr/>
        </p:nvSpPr>
        <p:spPr>
          <a:xfrm>
            <a:off x="0" y="1179513"/>
            <a:ext cx="5715000" cy="35258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998" y="1070487"/>
            <a:ext cx="1034076" cy="168149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2983019"/>
            <a:ext cx="1259444" cy="125944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8800" y="2983019"/>
            <a:ext cx="1259444" cy="1259442"/>
          </a:xfrm>
          <a:prstGeom prst="rect">
            <a:avLst/>
          </a:prstGeom>
        </p:spPr>
      </p:pic>
      <p:sp>
        <p:nvSpPr>
          <p:cNvPr id="8" name="Rectangle 7"/>
          <p:cNvSpPr/>
          <p:nvPr/>
        </p:nvSpPr>
        <p:spPr>
          <a:xfrm>
            <a:off x="4102199" y="1911236"/>
            <a:ext cx="533400" cy="508114"/>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45623" y="4340267"/>
            <a:ext cx="303539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Without smoothing </a:t>
            </a:r>
            <a:endParaRPr lang="en-US" sz="2000" dirty="0">
              <a:latin typeface="Arial" panose="020B0604020202020204" pitchFamily="34" charset="0"/>
              <a:cs typeface="Arial" panose="020B0604020202020204" pitchFamily="34" charset="0"/>
            </a:endParaRPr>
          </a:p>
        </p:txBody>
      </p:sp>
      <p:sp>
        <p:nvSpPr>
          <p:cNvPr id="11" name="TextBox 10"/>
          <p:cNvSpPr txBox="1"/>
          <p:nvPr/>
        </p:nvSpPr>
        <p:spPr>
          <a:xfrm>
            <a:off x="4750823" y="4340267"/>
            <a:ext cx="303539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With smoothing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omacaodh\Dropbox\SIGGRAPH_2016\kitty\kitty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2"/>
            <a:ext cx="6665913" cy="3525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360" y="237344"/>
            <a:ext cx="690984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Letter Assignment</a:t>
            </a:r>
            <a:endParaRPr lang="en-US" sz="3600" b="1" dirty="0">
              <a:latin typeface="Arial" panose="020B0604020202020204" pitchFamily="34" charset="0"/>
              <a:cs typeface="Arial" panose="020B0604020202020204" pitchFamily="34" charset="0"/>
            </a:endParaRPr>
          </a:p>
        </p:txBody>
      </p:sp>
      <p:sp>
        <p:nvSpPr>
          <p:cNvPr id="2" name="Rectangle 1"/>
          <p:cNvSpPr/>
          <p:nvPr/>
        </p:nvSpPr>
        <p:spPr>
          <a:xfrm>
            <a:off x="1167360" y="971550"/>
            <a:ext cx="958645" cy="621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78405" y="1112275"/>
            <a:ext cx="958645" cy="621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22280" y="1422913"/>
            <a:ext cx="2043633" cy="746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62077" y="1330985"/>
            <a:ext cx="326922" cy="621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32355" y="1106742"/>
            <a:ext cx="958645" cy="621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323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omacaodh\Dropbox\SIGGRAPH_2016\kitty\kitty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2"/>
            <a:ext cx="6665913" cy="3525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360" y="237344"/>
            <a:ext cx="690984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Letter Assignment</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371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60" y="237344"/>
            <a:ext cx="690984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Ink Density</a:t>
            </a:r>
            <a:endParaRPr lang="en-US" sz="3600" b="1" dirty="0">
              <a:latin typeface="Arial" panose="020B0604020202020204" pitchFamily="34" charset="0"/>
              <a:cs typeface="Arial" panose="020B0604020202020204" pitchFamily="34" charset="0"/>
            </a:endParaRPr>
          </a:p>
        </p:txBody>
      </p:sp>
      <p:pic>
        <p:nvPicPr>
          <p:cNvPr id="11266" name="Picture 2" descr="C:\Users\omacaodh\Dropbox\SIGGRAPH_2016\kitty\kitty_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2"/>
            <a:ext cx="6665913" cy="352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81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Timings</a:t>
            </a:r>
            <a:endParaRPr lang="en-US" sz="3600"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09712094"/>
              </p:ext>
            </p:extLst>
          </p:nvPr>
        </p:nvGraphicFramePr>
        <p:xfrm>
          <a:off x="762000" y="1723390"/>
          <a:ext cx="7543800" cy="1010920"/>
        </p:xfrm>
        <a:graphic>
          <a:graphicData uri="http://schemas.openxmlformats.org/drawingml/2006/table">
            <a:tbl>
              <a:tblPr firstRow="1" bandRow="1">
                <a:tableStyleId>{69012ECD-51FC-41F1-AA8D-1B2483CD663E}</a:tableStyleId>
              </a:tblPr>
              <a:tblGrid>
                <a:gridCol w="1508760"/>
                <a:gridCol w="1691640"/>
                <a:gridCol w="1325880"/>
                <a:gridCol w="1508760"/>
                <a:gridCol w="1508760"/>
              </a:tblGrid>
              <a:tr h="0">
                <a:tc>
                  <a:txBody>
                    <a:bodyPr/>
                    <a:lstStyle/>
                    <a:p>
                      <a:pPr algn="ctr"/>
                      <a:r>
                        <a:rPr lang="en-US" dirty="0" smtClean="0"/>
                        <a:t>Pen</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 Mode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Line Extraction</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Tagging</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Total Time</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t>Fine liner</a:t>
                      </a:r>
                      <a:endParaRPr lang="en-US" dirty="0">
                        <a:latin typeface="Arial" panose="020B0604020202020204" pitchFamily="34" charset="0"/>
                        <a:cs typeface="Arial" panose="020B0604020202020204" pitchFamily="34" charset="0"/>
                      </a:endParaRPr>
                    </a:p>
                  </a:txBody>
                  <a:tcPr/>
                </a:tc>
                <a:tc>
                  <a:txBody>
                    <a:bodyPr/>
                    <a:lstStyle/>
                    <a:p>
                      <a:r>
                        <a:rPr lang="en-US" dirty="0" smtClean="0"/>
                        <a:t>Fully Manual</a:t>
                      </a:r>
                      <a:endParaRPr lang="en-US" dirty="0">
                        <a:latin typeface="Arial" panose="020B0604020202020204" pitchFamily="34" charset="0"/>
                        <a:cs typeface="Arial" panose="020B0604020202020204" pitchFamily="34" charset="0"/>
                      </a:endParaRPr>
                    </a:p>
                  </a:txBody>
                  <a:tcPr/>
                </a:tc>
                <a:tc>
                  <a:txBody>
                    <a:bodyPr/>
                    <a:lstStyle/>
                    <a:p>
                      <a:pPr algn="ctr"/>
                      <a:r>
                        <a:rPr lang="en-US" smtClean="0"/>
                        <a:t>12:13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3:02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16:15</a:t>
                      </a:r>
                      <a:endParaRPr lang="en-US" dirty="0">
                        <a:latin typeface="Arial" panose="020B0604020202020204" pitchFamily="34" charset="0"/>
                        <a:cs typeface="Arial" panose="020B0604020202020204" pitchFamily="34" charset="0"/>
                      </a:endParaRPr>
                    </a:p>
                  </a:txBody>
                  <a:tcPr/>
                </a:tc>
              </a:tr>
            </a:tbl>
          </a:graphicData>
        </a:graphic>
      </p:graphicFrame>
      <p:sp>
        <p:nvSpPr>
          <p:cNvPr id="7" name="TextBox 6"/>
          <p:cNvSpPr txBox="1"/>
          <p:nvPr/>
        </p:nvSpPr>
        <p:spPr>
          <a:xfrm>
            <a:off x="762000" y="3726418"/>
            <a:ext cx="6172200"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Time spent annotating three pages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Units </a:t>
            </a:r>
            <a:r>
              <a:rPr lang="en-US" dirty="0" err="1" smtClean="0">
                <a:latin typeface="Arial" panose="020B0604020202020204" pitchFamily="34" charset="0"/>
                <a:cs typeface="Arial" panose="020B0604020202020204" pitchFamily="34" charset="0"/>
              </a:rPr>
              <a:t>hours:mins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652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Timings</a:t>
            </a:r>
            <a:endParaRPr lang="en-US" sz="3600"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28712117"/>
              </p:ext>
            </p:extLst>
          </p:nvPr>
        </p:nvGraphicFramePr>
        <p:xfrm>
          <a:off x="762000" y="1723390"/>
          <a:ext cx="7543800" cy="1381760"/>
        </p:xfrm>
        <a:graphic>
          <a:graphicData uri="http://schemas.openxmlformats.org/drawingml/2006/table">
            <a:tbl>
              <a:tblPr firstRow="1" bandRow="1">
                <a:tableStyleId>{69012ECD-51FC-41F1-AA8D-1B2483CD663E}</a:tableStyleId>
              </a:tblPr>
              <a:tblGrid>
                <a:gridCol w="1508760"/>
                <a:gridCol w="1691640"/>
                <a:gridCol w="1325880"/>
                <a:gridCol w="1508760"/>
                <a:gridCol w="1508760"/>
              </a:tblGrid>
              <a:tr h="0">
                <a:tc>
                  <a:txBody>
                    <a:bodyPr/>
                    <a:lstStyle/>
                    <a:p>
                      <a:pPr algn="ctr"/>
                      <a:r>
                        <a:rPr lang="en-US" dirty="0" smtClean="0"/>
                        <a:t>Pen</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 Mode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Line Extraction</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Tagging</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Total Time</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t>Fine liner</a:t>
                      </a:r>
                      <a:endParaRPr lang="en-US" dirty="0">
                        <a:latin typeface="Arial" panose="020B0604020202020204" pitchFamily="34" charset="0"/>
                        <a:cs typeface="Arial" panose="020B0604020202020204" pitchFamily="34" charset="0"/>
                      </a:endParaRPr>
                    </a:p>
                  </a:txBody>
                  <a:tcPr/>
                </a:tc>
                <a:tc>
                  <a:txBody>
                    <a:bodyPr/>
                    <a:lstStyle/>
                    <a:p>
                      <a:r>
                        <a:rPr lang="en-US" dirty="0" smtClean="0"/>
                        <a:t>Fully Manual</a:t>
                      </a:r>
                      <a:endParaRPr lang="en-US" dirty="0">
                        <a:latin typeface="Arial" panose="020B0604020202020204" pitchFamily="34" charset="0"/>
                        <a:cs typeface="Arial" panose="020B0604020202020204" pitchFamily="34" charset="0"/>
                      </a:endParaRPr>
                    </a:p>
                  </a:txBody>
                  <a:tcPr/>
                </a:tc>
                <a:tc>
                  <a:txBody>
                    <a:bodyPr/>
                    <a:lstStyle/>
                    <a:p>
                      <a:pPr algn="ctr"/>
                      <a:r>
                        <a:rPr lang="en-US" smtClean="0"/>
                        <a:t>12:13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3:02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16:15</a:t>
                      </a:r>
                      <a:endParaRPr lang="en-US" dirty="0">
                        <a:latin typeface="Arial" panose="020B0604020202020204" pitchFamily="34" charset="0"/>
                        <a:cs typeface="Arial" panose="020B0604020202020204" pitchFamily="34" charset="0"/>
                      </a:endParaRPr>
                    </a:p>
                  </a:txBody>
                  <a:tcPr/>
                </a:tc>
              </a:tr>
              <a:tr h="370840">
                <a:tc>
                  <a:txBody>
                    <a:bodyPr/>
                    <a:lstStyle/>
                    <a:p>
                      <a:r>
                        <a:rPr lang="en-US" b="1" dirty="0" smtClean="0"/>
                        <a:t>Fine liner</a:t>
                      </a:r>
                      <a:endParaRPr lang="en-US" b="1" dirty="0">
                        <a:latin typeface="Arial" panose="020B0604020202020204" pitchFamily="34" charset="0"/>
                        <a:cs typeface="Arial" panose="020B0604020202020204" pitchFamily="34" charset="0"/>
                      </a:endParaRPr>
                    </a:p>
                  </a:txBody>
                  <a:tcPr/>
                </a:tc>
                <a:tc>
                  <a:txBody>
                    <a:bodyPr/>
                    <a:lstStyle/>
                    <a:p>
                      <a:r>
                        <a:rPr lang="en-US" b="1" dirty="0" smtClean="0"/>
                        <a:t>Semi Automatic</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smtClean="0"/>
                        <a:t>0:17</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smtClean="0"/>
                        <a:t>2:24</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smtClean="0"/>
                        <a:t>2:54</a:t>
                      </a:r>
                      <a:endParaRPr lang="en-US" b="1" dirty="0">
                        <a:latin typeface="Arial" panose="020B0604020202020204" pitchFamily="34" charset="0"/>
                        <a:cs typeface="Arial" panose="020B0604020202020204" pitchFamily="34" charset="0"/>
                      </a:endParaRPr>
                    </a:p>
                  </a:txBody>
                  <a:tcPr/>
                </a:tc>
              </a:tr>
            </a:tbl>
          </a:graphicData>
        </a:graphic>
      </p:graphicFrame>
      <p:sp>
        <p:nvSpPr>
          <p:cNvPr id="7" name="TextBox 6"/>
          <p:cNvSpPr txBox="1"/>
          <p:nvPr/>
        </p:nvSpPr>
        <p:spPr>
          <a:xfrm>
            <a:off x="762000" y="3726418"/>
            <a:ext cx="6172200"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Time spent annotating three pages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Units </a:t>
            </a:r>
            <a:r>
              <a:rPr lang="en-US" dirty="0" err="1" smtClean="0">
                <a:latin typeface="Arial" panose="020B0604020202020204" pitchFamily="34" charset="0"/>
                <a:cs typeface="Arial" panose="020B0604020202020204" pitchFamily="34" charset="0"/>
              </a:rPr>
              <a:t>hours:mins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100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elilahcosmetics.com/media/catalog/product/cache/1/image/480x/9df78eab33525d08d6e5fb8d27136e95/1/0/1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748" y="-754625"/>
            <a:ext cx="32766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Timings</a:t>
            </a:r>
            <a:endParaRPr lang="en-US" sz="3600"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15344570"/>
              </p:ext>
            </p:extLst>
          </p:nvPr>
        </p:nvGraphicFramePr>
        <p:xfrm>
          <a:off x="762000" y="1723390"/>
          <a:ext cx="7543800" cy="1752600"/>
        </p:xfrm>
        <a:graphic>
          <a:graphicData uri="http://schemas.openxmlformats.org/drawingml/2006/table">
            <a:tbl>
              <a:tblPr firstRow="1" bandRow="1">
                <a:tableStyleId>{69012ECD-51FC-41F1-AA8D-1B2483CD663E}</a:tableStyleId>
              </a:tblPr>
              <a:tblGrid>
                <a:gridCol w="1508760"/>
                <a:gridCol w="1691640"/>
                <a:gridCol w="1325880"/>
                <a:gridCol w="1508760"/>
                <a:gridCol w="1508760"/>
              </a:tblGrid>
              <a:tr h="0">
                <a:tc>
                  <a:txBody>
                    <a:bodyPr/>
                    <a:lstStyle/>
                    <a:p>
                      <a:pPr algn="ctr"/>
                      <a:r>
                        <a:rPr lang="en-US" dirty="0" smtClean="0"/>
                        <a:t>Pen</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 Mode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Line Extraction</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Tagging</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Total Time</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t>Fine liner</a:t>
                      </a:r>
                      <a:endParaRPr lang="en-US" dirty="0">
                        <a:latin typeface="Arial" panose="020B0604020202020204" pitchFamily="34" charset="0"/>
                        <a:cs typeface="Arial" panose="020B0604020202020204" pitchFamily="34" charset="0"/>
                      </a:endParaRPr>
                    </a:p>
                  </a:txBody>
                  <a:tcPr/>
                </a:tc>
                <a:tc>
                  <a:txBody>
                    <a:bodyPr/>
                    <a:lstStyle/>
                    <a:p>
                      <a:r>
                        <a:rPr lang="en-US" dirty="0" smtClean="0"/>
                        <a:t>Fully Manual</a:t>
                      </a:r>
                      <a:endParaRPr lang="en-US" dirty="0">
                        <a:latin typeface="Arial" panose="020B0604020202020204" pitchFamily="34" charset="0"/>
                        <a:cs typeface="Arial" panose="020B0604020202020204" pitchFamily="34" charset="0"/>
                      </a:endParaRPr>
                    </a:p>
                  </a:txBody>
                  <a:tcPr/>
                </a:tc>
                <a:tc>
                  <a:txBody>
                    <a:bodyPr/>
                    <a:lstStyle/>
                    <a:p>
                      <a:pPr algn="ctr"/>
                      <a:r>
                        <a:rPr lang="en-US" smtClean="0"/>
                        <a:t>12:13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3:02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16:15</a:t>
                      </a:r>
                      <a:endParaRPr lang="en-US" dirty="0">
                        <a:latin typeface="Arial" panose="020B0604020202020204" pitchFamily="34" charset="0"/>
                        <a:cs typeface="Arial" panose="020B0604020202020204" pitchFamily="34" charset="0"/>
                      </a:endParaRPr>
                    </a:p>
                  </a:txBody>
                  <a:tcPr/>
                </a:tc>
              </a:tr>
              <a:tr h="370840">
                <a:tc>
                  <a:txBody>
                    <a:bodyPr/>
                    <a:lstStyle/>
                    <a:p>
                      <a:r>
                        <a:rPr lang="en-US" dirty="0" smtClean="0">
                          <a:latin typeface="+mn-lt"/>
                        </a:rPr>
                        <a:t>Fine liner</a:t>
                      </a:r>
                      <a:endParaRPr lang="en-US" dirty="0">
                        <a:latin typeface="+mn-lt"/>
                        <a:cs typeface="Arial" panose="020B0604020202020204" pitchFamily="34" charset="0"/>
                      </a:endParaRPr>
                    </a:p>
                  </a:txBody>
                  <a:tcPr/>
                </a:tc>
                <a:tc>
                  <a:txBody>
                    <a:bodyPr/>
                    <a:lstStyle/>
                    <a:p>
                      <a:r>
                        <a:rPr lang="en-US" dirty="0" smtClean="0"/>
                        <a:t>Semi Automatic</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0:17</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2:24</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t>2:54</a:t>
                      </a:r>
                      <a:endParaRPr lang="en-US" dirty="0">
                        <a:latin typeface="Arial" panose="020B0604020202020204" pitchFamily="34" charset="0"/>
                        <a:cs typeface="Arial" panose="020B0604020202020204" pitchFamily="34" charset="0"/>
                      </a:endParaRPr>
                    </a:p>
                  </a:txBody>
                  <a:tcPr/>
                </a:tc>
              </a:tr>
              <a:tr h="370840">
                <a:tc>
                  <a:txBody>
                    <a:bodyPr/>
                    <a:lstStyle/>
                    <a:p>
                      <a:r>
                        <a:rPr lang="en-US" b="1" dirty="0" smtClean="0">
                          <a:latin typeface="+mn-lt"/>
                          <a:cs typeface="Arial" panose="020B0604020202020204" pitchFamily="34" charset="0"/>
                        </a:rPr>
                        <a:t>Messy Pencil </a:t>
                      </a:r>
                      <a:endParaRPr lang="en-US" b="1" dirty="0">
                        <a:latin typeface="+mn-lt"/>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Semi Automatic</a:t>
                      </a:r>
                      <a:endParaRPr lang="en-US"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3:06</a:t>
                      </a:r>
                      <a:endParaRPr lang="en-US"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2:21</a:t>
                      </a:r>
                      <a:endParaRPr lang="en-US"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5:37</a:t>
                      </a:r>
                      <a:endParaRPr lang="en-US" b="1" dirty="0">
                        <a:latin typeface="Arial" panose="020B0604020202020204" pitchFamily="34" charset="0"/>
                        <a:cs typeface="Arial" panose="020B0604020202020204" pitchFamily="34" charset="0"/>
                      </a:endParaRPr>
                    </a:p>
                  </a:txBody>
                  <a:tcPr/>
                </a:tc>
              </a:tr>
            </a:tbl>
          </a:graphicData>
        </a:graphic>
      </p:graphicFrame>
      <p:sp>
        <p:nvSpPr>
          <p:cNvPr id="7" name="TextBox 6"/>
          <p:cNvSpPr txBox="1"/>
          <p:nvPr/>
        </p:nvSpPr>
        <p:spPr>
          <a:xfrm>
            <a:off x="762000" y="3726418"/>
            <a:ext cx="6172200"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Time spent annotating three pages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Units </a:t>
            </a:r>
            <a:r>
              <a:rPr lang="en-US" dirty="0" err="1" smtClean="0">
                <a:latin typeface="Arial" panose="020B0604020202020204" pitchFamily="34" charset="0"/>
                <a:cs typeface="Arial" panose="020B0604020202020204" pitchFamily="34" charset="0"/>
              </a:rPr>
              <a:t>hours:mins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3336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00150"/>
            <a:ext cx="4191000" cy="208239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666" t="15673" r="3361" b="14028"/>
          <a:stretch/>
        </p:blipFill>
        <p:spPr>
          <a:xfrm>
            <a:off x="4890304" y="1199789"/>
            <a:ext cx="4109012" cy="590309"/>
          </a:xfrm>
          <a:prstGeom prst="rect">
            <a:avLst/>
          </a:prstGeom>
        </p:spPr>
      </p:pic>
      <p:sp>
        <p:nvSpPr>
          <p:cNvPr id="9" name="TextBox 8"/>
          <p:cNvSpPr txBox="1"/>
          <p:nvPr/>
        </p:nvSpPr>
        <p:spPr>
          <a:xfrm>
            <a:off x="1320433" y="590550"/>
            <a:ext cx="1921306" cy="477054"/>
          </a:xfrm>
          <a:prstGeom prst="rect">
            <a:avLst/>
          </a:prstGeom>
          <a:noFill/>
        </p:spPr>
        <p:txBody>
          <a:bodyPr wrap="square" rtlCol="0">
            <a:spAutoFit/>
          </a:bodyPr>
          <a:lstStyle/>
          <a:p>
            <a:pPr algn="ctr"/>
            <a:r>
              <a:rPr lang="en-US" sz="2500" b="1" dirty="0" smtClean="0">
                <a:solidFill>
                  <a:schemeClr val="accent5"/>
                </a:solidFill>
                <a:latin typeface="Arial" panose="020B0604020202020204" pitchFamily="34" charset="0"/>
                <a:cs typeface="Arial" panose="020B0604020202020204" pitchFamily="34" charset="0"/>
              </a:rPr>
              <a:t>Input</a:t>
            </a:r>
            <a:endParaRPr lang="en-US" sz="2500" b="1" dirty="0">
              <a:solidFill>
                <a:schemeClr val="accent5"/>
              </a:solidFill>
              <a:latin typeface="Arial" panose="020B0604020202020204" pitchFamily="34" charset="0"/>
              <a:cs typeface="Arial" panose="020B0604020202020204" pitchFamily="34" charset="0"/>
            </a:endParaRPr>
          </a:p>
        </p:txBody>
      </p:sp>
      <p:sp>
        <p:nvSpPr>
          <p:cNvPr id="10" name="TextBox 9"/>
          <p:cNvSpPr txBox="1"/>
          <p:nvPr/>
        </p:nvSpPr>
        <p:spPr>
          <a:xfrm>
            <a:off x="5984157" y="590550"/>
            <a:ext cx="1921306" cy="477054"/>
          </a:xfrm>
          <a:prstGeom prst="rect">
            <a:avLst/>
          </a:prstGeom>
          <a:noFill/>
        </p:spPr>
        <p:txBody>
          <a:bodyPr wrap="square" rtlCol="0">
            <a:spAutoFit/>
          </a:bodyPr>
          <a:lstStyle/>
          <a:p>
            <a:pPr algn="ctr"/>
            <a:r>
              <a:rPr lang="en-US" sz="2500" b="1" dirty="0" smtClean="0">
                <a:solidFill>
                  <a:schemeClr val="accent5"/>
                </a:solidFill>
                <a:latin typeface="Arial" panose="020B0604020202020204" pitchFamily="34" charset="0"/>
                <a:cs typeface="Arial" panose="020B0604020202020204" pitchFamily="34" charset="0"/>
              </a:rPr>
              <a:t>Output</a:t>
            </a:r>
            <a:endParaRPr lang="en-US" sz="2500" b="1" dirty="0">
              <a:solidFill>
                <a:schemeClr val="accent5"/>
              </a:solidFill>
              <a:latin typeface="Arial" panose="020B0604020202020204" pitchFamily="34" charset="0"/>
              <a:cs typeface="Arial" panose="020B0604020202020204" pitchFamily="34" charset="0"/>
            </a:endParaRPr>
          </a:p>
        </p:txBody>
      </p:sp>
      <p:sp>
        <p:nvSpPr>
          <p:cNvPr id="3" name="TextBox 2"/>
          <p:cNvSpPr txBox="1"/>
          <p:nvPr/>
        </p:nvSpPr>
        <p:spPr>
          <a:xfrm>
            <a:off x="533400" y="4248150"/>
            <a:ext cx="3657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elementary my dear Watson</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a:off x="1676400" y="3562350"/>
            <a:ext cx="1295400" cy="553998"/>
          </a:xfrm>
          <a:prstGeom prst="rect">
            <a:avLst/>
          </a:prstGeom>
          <a:noFill/>
        </p:spPr>
        <p:txBody>
          <a:bodyPr wrap="square" rtlCol="0">
            <a:spAutoFit/>
          </a:bodyPr>
          <a:lstStyle/>
          <a:p>
            <a:pPr algn="ctr"/>
            <a:r>
              <a:rPr lang="en-US" sz="3000" b="1" dirty="0" smtClean="0">
                <a:latin typeface="Arial" panose="020B0604020202020204" pitchFamily="34" charset="0"/>
                <a:cs typeface="Arial" panose="020B0604020202020204" pitchFamily="34" charset="0"/>
              </a:rPr>
              <a:t>+</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5424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202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37344"/>
            <a:ext cx="690984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Handwriting Synthesis</a:t>
            </a:r>
            <a:endParaRPr lang="en-US" sz="3600" b="1" dirty="0">
              <a:latin typeface="Arial" panose="020B0604020202020204" pitchFamily="34" charset="0"/>
              <a:cs typeface="Arial" panose="020B0604020202020204" pitchFamily="34" charset="0"/>
            </a:endParaRP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82" y="1352550"/>
            <a:ext cx="8247636"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56857" y="1200150"/>
            <a:ext cx="4158343" cy="15240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83428" y="3105150"/>
            <a:ext cx="3505199" cy="461665"/>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Automatic Synthesis</a:t>
            </a:r>
            <a:endParaRPr lang="en-US" sz="24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2194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37344"/>
            <a:ext cx="690984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Handwriting Synthesis</a:t>
            </a:r>
            <a:endParaRPr lang="en-US" sz="3600" b="1" dirty="0">
              <a:latin typeface="Arial" panose="020B0604020202020204" pitchFamily="34" charset="0"/>
              <a:cs typeface="Arial" panose="020B0604020202020204" pitchFamily="34" charset="0"/>
            </a:endParaRP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1282" y="4379456"/>
            <a:ext cx="4352418" cy="6433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29049" y="4346575"/>
            <a:ext cx="2190751" cy="704849"/>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895350"/>
            <a:ext cx="3176761" cy="1015663"/>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Input</a:t>
            </a:r>
          </a:p>
          <a:p>
            <a:endParaRPr lang="en-US" sz="2000" dirty="0" smtClean="0">
              <a:solidFill>
                <a:schemeClr val="accent5"/>
              </a:solidFill>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Annotated handwriting</a:t>
            </a:r>
            <a:endParaRPr lang="en-US" sz="2000" dirty="0">
              <a:latin typeface="Arial" panose="020B0604020202020204" pitchFamily="34" charset="0"/>
              <a:cs typeface="Arial" panose="020B0604020202020204" pitchFamily="34" charset="0"/>
            </a:endParaRPr>
          </a:p>
        </p:txBody>
      </p:sp>
      <p:sp>
        <p:nvSpPr>
          <p:cNvPr id="13" name="TextBox 12"/>
          <p:cNvSpPr txBox="1"/>
          <p:nvPr/>
        </p:nvSpPr>
        <p:spPr>
          <a:xfrm>
            <a:off x="5026453" y="895350"/>
            <a:ext cx="3176761" cy="1015663"/>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Output</a:t>
            </a:r>
          </a:p>
          <a:p>
            <a:endParaRPr lang="en-US" sz="2000" dirty="0" smtClean="0">
              <a:solidFill>
                <a:schemeClr val="accent5"/>
              </a:solidFill>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Handwriting as a texture</a:t>
            </a:r>
            <a:endParaRPr lang="en-US" sz="2000" dirty="0">
              <a:latin typeface="Arial" panose="020B0604020202020204" pitchFamily="34" charset="0"/>
              <a:cs typeface="Arial" panose="020B0604020202020204" pitchFamily="34" charset="0"/>
            </a:endParaRPr>
          </a:p>
        </p:txBody>
      </p:sp>
      <p:pic>
        <p:nvPicPr>
          <p:cNvPr id="14" name="Picture 3" descr="C:\Users\omacaodh\Dropbox\SIGGRAPH_2016\ims\abs_1_sm.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4685"/>
          <a:stretch/>
        </p:blipFill>
        <p:spPr bwMode="auto">
          <a:xfrm>
            <a:off x="5028114" y="2074996"/>
            <a:ext cx="3431172" cy="19576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omacaodh\Dropbox\Handwriting Talk\handwriting_talk\kitty\tags_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1923360"/>
            <a:ext cx="2085352" cy="11055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83074" y="3016937"/>
            <a:ext cx="3176761"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Text to generate</a:t>
            </a:r>
            <a:endParaRPr lang="en-US" sz="1600" dirty="0">
              <a:solidFill>
                <a:srgbClr val="00B050"/>
              </a:solidFill>
              <a:latin typeface="Lucida Console" panose="020B0609040504020204" pitchFamily="49" charset="0"/>
              <a:cs typeface="Arial" panose="020B0604020202020204" pitchFamily="34" charset="0"/>
            </a:endParaRPr>
          </a:p>
        </p:txBody>
      </p:sp>
      <p:sp>
        <p:nvSpPr>
          <p:cNvPr id="17" name="TextBox 16"/>
          <p:cNvSpPr txBox="1"/>
          <p:nvPr/>
        </p:nvSpPr>
        <p:spPr>
          <a:xfrm>
            <a:off x="820838" y="3482849"/>
            <a:ext cx="2540478" cy="584775"/>
          </a:xfrm>
          <a:prstGeom prst="rect">
            <a:avLst/>
          </a:prstGeom>
          <a:noFill/>
        </p:spPr>
        <p:txBody>
          <a:bodyPr wrap="square" rtlCol="0">
            <a:spAutoFit/>
          </a:bodyPr>
          <a:lstStyle/>
          <a:p>
            <a:r>
              <a:rPr lang="en-US" sz="1600" dirty="0" smtClean="0">
                <a:solidFill>
                  <a:srgbClr val="00B050"/>
                </a:solidFill>
                <a:latin typeface="Lucida Console" panose="020B0609040504020204" pitchFamily="49" charset="0"/>
                <a:cs typeface="Arial" panose="020B0604020202020204" pitchFamily="34" charset="0"/>
              </a:rPr>
              <a:t>“There are many scenarios where …” </a:t>
            </a:r>
            <a:endParaRPr lang="en-US" sz="1600" dirty="0">
              <a:solidFill>
                <a:srgbClr val="00B050"/>
              </a:solidFill>
              <a:latin typeface="Lucida Console" panose="020B0609040504020204" pitchFamily="49" charset="0"/>
              <a:cs typeface="Arial" panose="020B0604020202020204" pitchFamily="34" charset="0"/>
            </a:endParaRPr>
          </a:p>
        </p:txBody>
      </p:sp>
    </p:spTree>
    <p:extLst>
      <p:ext uri="{BB962C8B-B14F-4D97-AF65-F5344CB8AC3E}">
        <p14:creationId xmlns:p14="http://schemas.microsoft.com/office/powerpoint/2010/main" val="111343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Synthesis as Energy Minimization</a:t>
            </a:r>
            <a:endParaRPr lang="en-US" sz="3600"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09750"/>
            <a:ext cx="8299450" cy="52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2243560" y="2419350"/>
            <a:ext cx="1066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00200" y="2705040"/>
            <a:ext cx="2286000" cy="707886"/>
          </a:xfrm>
          <a:prstGeom prst="rect">
            <a:avLst/>
          </a:prstGeom>
          <a:noFill/>
        </p:spPr>
        <p:txBody>
          <a:bodyPr wrap="square" rtlCol="0">
            <a:spAutoFit/>
          </a:bodyPr>
          <a:lstStyle/>
          <a:p>
            <a:pPr algn="ctr"/>
            <a:r>
              <a:rPr lang="en-US" sz="2000" dirty="0" smtClean="0">
                <a:solidFill>
                  <a:schemeClr val="accent1"/>
                </a:solidFill>
                <a:latin typeface="Arial" panose="020B0604020202020204" pitchFamily="34" charset="0"/>
                <a:cs typeface="Arial" panose="020B0604020202020204" pitchFamily="34" charset="0"/>
              </a:rPr>
              <a:t>Glyph </a:t>
            </a:r>
          </a:p>
          <a:p>
            <a:pPr algn="ctr"/>
            <a:r>
              <a:rPr lang="en-US" sz="2000" dirty="0" smtClean="0">
                <a:solidFill>
                  <a:schemeClr val="accent1"/>
                </a:solidFill>
                <a:latin typeface="Arial" panose="020B0604020202020204" pitchFamily="34" charset="0"/>
                <a:cs typeface="Arial" panose="020B0604020202020204" pitchFamily="34" charset="0"/>
              </a:rPr>
              <a:t>Selection</a:t>
            </a:r>
            <a:endParaRPr lang="en-US" sz="2000" dirty="0">
              <a:solidFill>
                <a:schemeClr val="accent1"/>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3767560" y="2419350"/>
            <a:ext cx="1066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24200" y="2705040"/>
            <a:ext cx="2286000" cy="707886"/>
          </a:xfrm>
          <a:prstGeom prst="rect">
            <a:avLst/>
          </a:prstGeom>
          <a:noFill/>
        </p:spPr>
        <p:txBody>
          <a:bodyPr wrap="square" rtlCol="0">
            <a:spAutoFit/>
          </a:bodyPr>
          <a:lstStyle/>
          <a:p>
            <a:pPr algn="ctr"/>
            <a:r>
              <a:rPr lang="en-US" sz="2000" dirty="0" smtClean="0">
                <a:solidFill>
                  <a:schemeClr val="accent1"/>
                </a:solidFill>
                <a:latin typeface="Arial" panose="020B0604020202020204" pitchFamily="34" charset="0"/>
                <a:cs typeface="Arial" panose="020B0604020202020204" pitchFamily="34" charset="0"/>
              </a:rPr>
              <a:t>Glyph </a:t>
            </a:r>
          </a:p>
          <a:p>
            <a:pPr algn="ctr"/>
            <a:r>
              <a:rPr lang="en-US" sz="2000" dirty="0" smtClean="0">
                <a:solidFill>
                  <a:schemeClr val="accent1"/>
                </a:solidFill>
                <a:latin typeface="Arial" panose="020B0604020202020204" pitchFamily="34" charset="0"/>
                <a:cs typeface="Arial" panose="020B0604020202020204" pitchFamily="34" charset="0"/>
              </a:rPr>
              <a:t>Layout</a:t>
            </a:r>
            <a:endParaRPr lang="en-US" sz="2000" dirty="0">
              <a:solidFill>
                <a:schemeClr val="accent1"/>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5443960" y="2419350"/>
            <a:ext cx="1066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0600" y="2705040"/>
            <a:ext cx="2286000" cy="400110"/>
          </a:xfrm>
          <a:prstGeom prst="rect">
            <a:avLst/>
          </a:prstGeom>
          <a:noFill/>
        </p:spPr>
        <p:txBody>
          <a:bodyPr wrap="square" rtlCol="0">
            <a:spAutoFit/>
          </a:bodyPr>
          <a:lstStyle/>
          <a:p>
            <a:pPr algn="ctr"/>
            <a:r>
              <a:rPr lang="en-US" sz="2000" dirty="0" smtClean="0">
                <a:solidFill>
                  <a:schemeClr val="accent1"/>
                </a:solidFill>
                <a:latin typeface="Arial" panose="020B0604020202020204" pitchFamily="34" charset="0"/>
                <a:cs typeface="Arial" panose="020B0604020202020204" pitchFamily="34" charset="0"/>
              </a:rPr>
              <a:t>Ligatures</a:t>
            </a:r>
            <a:endParaRPr lang="en-US" sz="2000" dirty="0">
              <a:solidFill>
                <a:schemeClr val="accent1"/>
              </a:solidFill>
              <a:latin typeface="Arial" panose="020B0604020202020204" pitchFamily="34" charset="0"/>
              <a:cs typeface="Arial" panose="020B0604020202020204" pitchFamily="34" charset="0"/>
            </a:endParaRPr>
          </a:p>
        </p:txBody>
      </p:sp>
      <p:cxnSp>
        <p:nvCxnSpPr>
          <p:cNvPr id="14" name="Straight Connector 13"/>
          <p:cNvCxnSpPr/>
          <p:nvPr/>
        </p:nvCxnSpPr>
        <p:spPr>
          <a:xfrm>
            <a:off x="7348960" y="2419350"/>
            <a:ext cx="1066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05600" y="2705040"/>
            <a:ext cx="2286000" cy="400110"/>
          </a:xfrm>
          <a:prstGeom prst="rect">
            <a:avLst/>
          </a:prstGeom>
          <a:noFill/>
        </p:spPr>
        <p:txBody>
          <a:bodyPr wrap="square" rtlCol="0">
            <a:spAutoFit/>
          </a:bodyPr>
          <a:lstStyle/>
          <a:p>
            <a:pPr algn="ctr"/>
            <a:r>
              <a:rPr lang="en-US" sz="2000" dirty="0" smtClean="0">
                <a:solidFill>
                  <a:schemeClr val="accent1"/>
                </a:solidFill>
                <a:latin typeface="Arial" panose="020B0604020202020204" pitchFamily="34" charset="0"/>
                <a:cs typeface="Arial" panose="020B0604020202020204" pitchFamily="34" charset="0"/>
              </a:rPr>
              <a:t>Texture</a:t>
            </a:r>
            <a:endParaRPr lang="en-US" sz="20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28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Random Glyph Selection</a:t>
            </a:r>
            <a:endParaRPr lang="en-US" sz="4000" b="1" dirty="0">
              <a:latin typeface="Arial" panose="020B0604020202020204" pitchFamily="34" charset="0"/>
              <a:cs typeface="Arial" panose="020B0604020202020204" pitchFamily="34" charset="0"/>
            </a:endParaRPr>
          </a:p>
        </p:txBody>
      </p:sp>
      <p:sp>
        <p:nvSpPr>
          <p:cNvPr id="5" name="TextBox 4"/>
          <p:cNvSpPr txBox="1"/>
          <p:nvPr/>
        </p:nvSpPr>
        <p:spPr>
          <a:xfrm>
            <a:off x="723900" y="1257240"/>
            <a:ext cx="76962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Random selection</a:t>
            </a:r>
            <a:endParaRPr lang="en-US" sz="2000" dirty="0"/>
          </a:p>
        </p:txBody>
      </p:sp>
      <p:pic>
        <p:nvPicPr>
          <p:cNvPr id="1026" name="Picture 2" descr="C:\Users\omacaodh\Desktop\handwriting\sequence_new\1. base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1047750"/>
            <a:ext cx="7686675"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6387" y="3486150"/>
            <a:ext cx="2933700" cy="492443"/>
          </a:xfrm>
          <a:prstGeom prst="rect">
            <a:avLst/>
          </a:prstGeom>
          <a:noFill/>
        </p:spPr>
        <p:txBody>
          <a:bodyPr wrap="square" rtlCol="0">
            <a:spAutoFit/>
          </a:bodyPr>
          <a:lstStyle/>
          <a:p>
            <a:r>
              <a:rPr lang="en-US" sz="2600" dirty="0" smtClean="0">
                <a:latin typeface="Arial" panose="020B0604020202020204" pitchFamily="34" charset="0"/>
                <a:cs typeface="Arial" panose="020B0604020202020204" pitchFamily="34" charset="0"/>
              </a:rPr>
              <a:t>Word: </a:t>
            </a:r>
            <a:r>
              <a:rPr lang="en-US" sz="2600" b="1" dirty="0" smtClean="0">
                <a:latin typeface="Arial" panose="020B0604020202020204" pitchFamily="34" charset="0"/>
                <a:cs typeface="Arial" panose="020B0604020202020204" pitchFamily="34" charset="0"/>
              </a:rPr>
              <a:t>dilapidated</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473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Our Glyph Selection</a:t>
            </a:r>
            <a:endParaRPr lang="en-US" sz="4000" b="1"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48150"/>
            <a:ext cx="6089650" cy="38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2924135" y="4709145"/>
            <a:ext cx="64569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0" name="Picture 2" descr="C:\Users\omacaodh\Desktop\handwriting\sequence_new\2. dynamic programm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52500"/>
            <a:ext cx="7467600" cy="2152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0" y="1257240"/>
            <a:ext cx="76962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Our dynamic programming selection</a:t>
            </a:r>
            <a:endParaRPr lang="en-US" sz="2000" dirty="0"/>
          </a:p>
        </p:txBody>
      </p:sp>
    </p:spTree>
    <p:extLst>
      <p:ext uri="{BB962C8B-B14F-4D97-AF65-F5344CB8AC3E}">
        <p14:creationId xmlns:p14="http://schemas.microsoft.com/office/powerpoint/2010/main" val="3030397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macaodh\Desktop\handwriting\sequence_new\3. horizontal spac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763" y="1028700"/>
            <a:ext cx="5867400" cy="2152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Glyph Layout</a:t>
            </a:r>
            <a:endParaRPr lang="en-US" sz="4000" b="1"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48150"/>
            <a:ext cx="6089650" cy="38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4038600" y="4709145"/>
            <a:ext cx="6456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 y="1257240"/>
            <a:ext cx="76962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Horizontal spacing</a:t>
            </a:r>
            <a:endParaRPr lang="en-US" sz="2000" dirty="0"/>
          </a:p>
        </p:txBody>
      </p:sp>
    </p:spTree>
    <p:extLst>
      <p:ext uri="{BB962C8B-B14F-4D97-AF65-F5344CB8AC3E}">
        <p14:creationId xmlns:p14="http://schemas.microsoft.com/office/powerpoint/2010/main" val="27325370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Glyph Layout</a:t>
            </a:r>
            <a:endParaRPr lang="en-US" sz="4000" b="1"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48150"/>
            <a:ext cx="6089650" cy="38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4038600" y="4709145"/>
            <a:ext cx="6456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 y="1257240"/>
            <a:ext cx="76962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Vertical spacing</a:t>
            </a:r>
            <a:endParaRPr lang="en-US" sz="2000" dirty="0"/>
          </a:p>
        </p:txBody>
      </p:sp>
      <p:pic>
        <p:nvPicPr>
          <p:cNvPr id="4098" name="Picture 2" descr="C:\Users\omacaodh\Desktop\handwriting\sequence_new\4. vertical spac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762" y="997308"/>
            <a:ext cx="5867401"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113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Ligatures</a:t>
            </a:r>
            <a:endParaRPr lang="en-US" sz="4000" b="1"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48150"/>
            <a:ext cx="6089650" cy="38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5257800" y="4709145"/>
            <a:ext cx="64569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122" name="Picture 2" descr="C:\Users\omacaodh\Desktop\handwriting\sequence_new\5. ligamen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996234"/>
            <a:ext cx="58674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6257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Texturing</a:t>
            </a:r>
            <a:endParaRPr lang="en-US" sz="4000" b="1"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48150"/>
            <a:ext cx="6089650" cy="38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6781800" y="4709145"/>
            <a:ext cx="64569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146" name="Picture 2" descr="C:\Users\omacaodh\Desktop\handwriting\sequence_new\6. graph cu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996771"/>
            <a:ext cx="58674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540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847" y="249019"/>
            <a:ext cx="3552553"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Applications</a:t>
            </a:r>
            <a:endParaRPr lang="en-US" sz="3600" b="1" dirty="0">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485" b="8689"/>
          <a:stretch/>
        </p:blipFill>
        <p:spPr>
          <a:xfrm>
            <a:off x="914400" y="1543050"/>
            <a:ext cx="1714500" cy="1257300"/>
          </a:xfrm>
          <a:prstGeom prst="rect">
            <a:avLst/>
          </a:prstGeom>
        </p:spPr>
      </p:pic>
      <p:sp>
        <p:nvSpPr>
          <p:cNvPr id="6" name="TextBox 5"/>
          <p:cNvSpPr txBox="1"/>
          <p:nvPr/>
        </p:nvSpPr>
        <p:spPr>
          <a:xfrm>
            <a:off x="414473" y="110484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Gifts and Letters</a:t>
            </a:r>
            <a:endParaRPr lang="en-US" sz="20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60565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macaodh\Desktop\handwriting\sequence_new\6. graph cu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8843"/>
            <a:ext cx="4838700" cy="17281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Comparison to Real Sample</a:t>
            </a:r>
            <a:endParaRPr lang="en-US" sz="40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181350"/>
            <a:ext cx="4818064" cy="103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4473" y="110484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Our Result</a:t>
            </a:r>
            <a:endParaRPr lang="en-US" sz="2000" dirty="0">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566873" y="262884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Real Sample</a:t>
            </a:r>
            <a:endParaRPr lang="en-US" sz="20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075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Solving</a:t>
            </a:r>
            <a:endParaRPr lang="en-US" sz="3600" b="1" dirty="0">
              <a:latin typeface="Arial" panose="020B0604020202020204" pitchFamily="34" charset="0"/>
              <a:cs typeface="Arial" panose="020B0604020202020204" pitchFamily="34" charset="0"/>
            </a:endParaRPr>
          </a:p>
        </p:txBody>
      </p:sp>
      <p:sp>
        <p:nvSpPr>
          <p:cNvPr id="5" name="TextBox 4"/>
          <p:cNvSpPr txBox="1"/>
          <p:nvPr/>
        </p:nvSpPr>
        <p:spPr>
          <a:xfrm>
            <a:off x="596899" y="1047750"/>
            <a:ext cx="8229173"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Each </a:t>
            </a:r>
            <a:r>
              <a:rPr lang="en-US" sz="2000" dirty="0">
                <a:latin typeface="Arial" panose="020B0604020202020204" pitchFamily="34" charset="0"/>
                <a:cs typeface="Arial" panose="020B0604020202020204" pitchFamily="34" charset="0"/>
              </a:rPr>
              <a:t>stage ﬁxes relevant details while approximating other costs with </a:t>
            </a:r>
            <a:r>
              <a:rPr lang="en-US" sz="2000" dirty="0" smtClean="0">
                <a:latin typeface="Arial" panose="020B0604020202020204" pitchFamily="34" charset="0"/>
                <a:cs typeface="Arial" panose="020B0604020202020204" pitchFamily="34" charset="0"/>
              </a:rPr>
              <a:t>proxies</a:t>
            </a:r>
          </a:p>
        </p:txBody>
      </p:sp>
      <p:grpSp>
        <p:nvGrpSpPr>
          <p:cNvPr id="25" name="Group 24"/>
          <p:cNvGrpSpPr/>
          <p:nvPr/>
        </p:nvGrpSpPr>
        <p:grpSpPr>
          <a:xfrm>
            <a:off x="1066800" y="2114550"/>
            <a:ext cx="6858000" cy="1621568"/>
            <a:chOff x="1524000" y="2226711"/>
            <a:chExt cx="6858000" cy="1621568"/>
          </a:xfrm>
        </p:grpSpPr>
        <p:sp>
          <p:nvSpPr>
            <p:cNvPr id="15" name="Rectangle 14"/>
            <p:cNvSpPr/>
            <p:nvPr/>
          </p:nvSpPr>
          <p:spPr>
            <a:xfrm>
              <a:off x="1524000" y="2226711"/>
              <a:ext cx="1676400" cy="38100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STAGE</a:t>
              </a:r>
              <a:endParaRPr lang="en-US" sz="1400" b="1" dirty="0">
                <a:latin typeface="Arial" panose="020B0604020202020204" pitchFamily="34" charset="0"/>
                <a:cs typeface="Arial" panose="020B0604020202020204" pitchFamily="34" charset="0"/>
              </a:endParaRPr>
            </a:p>
          </p:txBody>
        </p:sp>
        <p:sp>
          <p:nvSpPr>
            <p:cNvPr id="16" name="Rectangle 15"/>
            <p:cNvSpPr/>
            <p:nvPr/>
          </p:nvSpPr>
          <p:spPr>
            <a:xfrm>
              <a:off x="3276600" y="2226711"/>
              <a:ext cx="2133600" cy="381000"/>
            </a:xfrm>
            <a:prstGeom prst="rect">
              <a:avLst/>
            </a:prstGeom>
            <a:solidFill>
              <a:srgbClr val="00CC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smtClean="0">
                  <a:solidFill>
                    <a:schemeClr val="bg1"/>
                  </a:solidFill>
                  <a:latin typeface="Arial" panose="020B0604020202020204" pitchFamily="34" charset="0"/>
                  <a:cs typeface="Arial" panose="020B0604020202020204" pitchFamily="34" charset="0"/>
                </a:rPr>
                <a:t>FIXES</a:t>
              </a:r>
              <a:endParaRPr lang="en-US" sz="1400" b="1"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5486400" y="2226711"/>
              <a:ext cx="2895600" cy="38100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smtClean="0"/>
                <a:t>CORE TECHNIQUE</a:t>
              </a:r>
              <a:endParaRPr lang="en-US" sz="1400" b="1" dirty="0"/>
            </a:p>
          </p:txBody>
        </p:sp>
        <p:sp>
          <p:nvSpPr>
            <p:cNvPr id="18" name="TextBox 17"/>
            <p:cNvSpPr txBox="1"/>
            <p:nvPr/>
          </p:nvSpPr>
          <p:spPr>
            <a:xfrm>
              <a:off x="5638800" y="2647950"/>
              <a:ext cx="2743200" cy="1200329"/>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Dynamic programming </a:t>
              </a:r>
            </a:p>
            <a:p>
              <a:r>
                <a:rPr lang="en-US" dirty="0" err="1" smtClean="0">
                  <a:latin typeface="Arial" panose="020B0604020202020204" pitchFamily="34" charset="0"/>
                  <a:cs typeface="Arial" panose="020B0604020202020204" pitchFamily="34" charset="0"/>
                </a:rPr>
                <a:t>Kalman</a:t>
              </a:r>
              <a:r>
                <a:rPr lang="en-US" dirty="0" smtClean="0">
                  <a:latin typeface="Arial" panose="020B0604020202020204" pitchFamily="34" charset="0"/>
                  <a:cs typeface="Arial" panose="020B0604020202020204" pitchFamily="34" charset="0"/>
                </a:rPr>
                <a:t> smoothing </a:t>
              </a:r>
            </a:p>
            <a:p>
              <a:r>
                <a:rPr lang="en-US" dirty="0" smtClean="0">
                  <a:latin typeface="Arial" panose="020B0604020202020204" pitchFamily="34" charset="0"/>
                  <a:cs typeface="Arial" panose="020B0604020202020204" pitchFamily="34" charset="0"/>
                </a:rPr>
                <a:t>Heuristic </a:t>
              </a:r>
            </a:p>
            <a:p>
              <a:r>
                <a:rPr lang="en-US" dirty="0" smtClean="0">
                  <a:latin typeface="Arial" panose="020B0604020202020204" pitchFamily="34" charset="0"/>
                  <a:cs typeface="Arial" panose="020B0604020202020204" pitchFamily="34" charset="0"/>
                </a:rPr>
                <a:t>Graph cuts</a:t>
              </a:r>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3200400" y="2647950"/>
              <a:ext cx="2436046" cy="1200329"/>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Glyphs used</a:t>
              </a:r>
            </a:p>
            <a:p>
              <a:r>
                <a:rPr lang="en-US" dirty="0" smtClean="0">
                  <a:latin typeface="Arial" panose="020B0604020202020204" pitchFamily="34" charset="0"/>
                  <a:cs typeface="Arial" panose="020B0604020202020204" pitchFamily="34" charset="0"/>
                </a:rPr>
                <a:t>Glyph positions</a:t>
              </a:r>
            </a:p>
            <a:p>
              <a:r>
                <a:rPr lang="en-US" dirty="0" smtClean="0">
                  <a:latin typeface="Arial" panose="020B0604020202020204" pitchFamily="34" charset="0"/>
                  <a:cs typeface="Arial" panose="020B0604020202020204" pitchFamily="34" charset="0"/>
                </a:rPr>
                <a:t>Ligature existence </a:t>
              </a:r>
            </a:p>
            <a:p>
              <a:r>
                <a:rPr lang="en-US" dirty="0" smtClean="0">
                  <a:latin typeface="Arial" panose="020B0604020202020204" pitchFamily="34" charset="0"/>
                  <a:cs typeface="Arial" panose="020B0604020202020204" pitchFamily="34" charset="0"/>
                </a:rPr>
                <a:t>Output texture</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1524000" y="2647950"/>
              <a:ext cx="1676400" cy="1200329"/>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Selection</a:t>
              </a:r>
            </a:p>
            <a:p>
              <a:r>
                <a:rPr lang="en-US" dirty="0" smtClean="0">
                  <a:latin typeface="Arial" panose="020B0604020202020204" pitchFamily="34" charset="0"/>
                  <a:cs typeface="Arial" panose="020B0604020202020204" pitchFamily="34" charset="0"/>
                </a:rPr>
                <a:t>Layout             </a:t>
              </a:r>
            </a:p>
            <a:p>
              <a:r>
                <a:rPr lang="en-US" dirty="0" smtClean="0">
                  <a:latin typeface="Arial" panose="020B0604020202020204" pitchFamily="34" charset="0"/>
                  <a:cs typeface="Arial" panose="020B0604020202020204" pitchFamily="34" charset="0"/>
                </a:rPr>
                <a:t>Ligatures                 </a:t>
              </a:r>
            </a:p>
            <a:p>
              <a:r>
                <a:rPr lang="en-US" dirty="0" smtClean="0">
                  <a:latin typeface="Arial" panose="020B0604020202020204" pitchFamily="34" charset="0"/>
                  <a:cs typeface="Arial" panose="020B0604020202020204" pitchFamily="34" charset="0"/>
                </a:rPr>
                <a:t>Texturing</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88908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Generating Variation</a:t>
            </a:r>
            <a:endParaRPr lang="en-US" sz="36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377783"/>
            <a:ext cx="3429000" cy="53513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918500"/>
            <a:ext cx="3429000" cy="6532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2624258"/>
            <a:ext cx="3505200" cy="63329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3290920"/>
            <a:ext cx="3505200" cy="57623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0" y="1298100"/>
            <a:ext cx="3505201" cy="69449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4144" y="2519853"/>
            <a:ext cx="3505201" cy="63512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4143" y="3143400"/>
            <a:ext cx="3505201" cy="698323"/>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0981" y="1976031"/>
            <a:ext cx="3505201" cy="572037"/>
          </a:xfrm>
          <a:prstGeom prst="rect">
            <a:avLst/>
          </a:prstGeom>
        </p:spPr>
      </p:pic>
    </p:spTree>
    <p:extLst>
      <p:ext uri="{BB962C8B-B14F-4D97-AF65-F5344CB8AC3E}">
        <p14:creationId xmlns:p14="http://schemas.microsoft.com/office/powerpoint/2010/main" val="52601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0742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7080" y="237344"/>
            <a:ext cx="690984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Color Calibration</a:t>
            </a:r>
          </a:p>
        </p:txBody>
      </p:sp>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82" y="1352550"/>
            <a:ext cx="8247636"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315201" y="1200150"/>
            <a:ext cx="1485900" cy="15240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62800" y="2895600"/>
            <a:ext cx="1981199" cy="830997"/>
          </a:xfrm>
          <a:prstGeom prst="rect">
            <a:avLst/>
          </a:prstGeom>
          <a:noFill/>
        </p:spPr>
        <p:txBody>
          <a:bodyPr wrap="square" rtlCol="0">
            <a:spAutoFit/>
          </a:bodyPr>
          <a:lstStyle/>
          <a:p>
            <a:pPr algn="ctr"/>
            <a:r>
              <a:rPr lang="en-US" sz="2400" dirty="0" smtClean="0">
                <a:solidFill>
                  <a:schemeClr val="accent5"/>
                </a:solidFill>
                <a:latin typeface="Arial" panose="020B0604020202020204" pitchFamily="34" charset="0"/>
                <a:cs typeface="Arial" panose="020B0604020202020204" pitchFamily="34" charset="0"/>
              </a:rPr>
              <a:t>Device </a:t>
            </a:r>
          </a:p>
          <a:p>
            <a:pPr algn="ctr"/>
            <a:r>
              <a:rPr lang="en-US" sz="2400" dirty="0" smtClean="0">
                <a:solidFill>
                  <a:schemeClr val="accent5"/>
                </a:solidFill>
                <a:latin typeface="Arial" panose="020B0604020202020204" pitchFamily="34" charset="0"/>
                <a:cs typeface="Arial" panose="020B0604020202020204" pitchFamily="34" charset="0"/>
              </a:rPr>
              <a:t>Calibration</a:t>
            </a:r>
            <a:endParaRPr lang="en-US" sz="24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7515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1282" y="4379456"/>
            <a:ext cx="4352418" cy="6433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19800" y="4346575"/>
            <a:ext cx="742951" cy="704849"/>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17080" y="237344"/>
            <a:ext cx="690984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Color Calibration</a:t>
            </a:r>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43" y="1102297"/>
            <a:ext cx="2514600"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62850" y="3445268"/>
            <a:ext cx="3904785" cy="707886"/>
          </a:xfrm>
          <a:prstGeom prst="rect">
            <a:avLst/>
          </a:prstGeom>
        </p:spPr>
        <p:txBody>
          <a:bodyPr wrap="square">
            <a:spAutoFit/>
          </a:bodyPr>
          <a:lstStyle/>
          <a:p>
            <a:pPr algn="ctr"/>
            <a:r>
              <a:rPr lang="en-US" sz="2000" dirty="0" smtClean="0">
                <a:solidFill>
                  <a:schemeClr val="accent5"/>
                </a:solidFill>
                <a:latin typeface="Arial" panose="020B0604020202020204" pitchFamily="34" charset="0"/>
                <a:cs typeface="Arial" panose="020B0604020202020204" pitchFamily="34" charset="0"/>
              </a:rPr>
              <a:t>Print Color </a:t>
            </a:r>
          </a:p>
          <a:p>
            <a:pPr algn="ctr"/>
            <a:r>
              <a:rPr lang="en-US" sz="2000" dirty="0" smtClean="0">
                <a:solidFill>
                  <a:schemeClr val="accent5"/>
                </a:solidFill>
                <a:latin typeface="Arial" panose="020B0604020202020204" pitchFamily="34" charset="0"/>
                <a:cs typeface="Arial" panose="020B0604020202020204" pitchFamily="34" charset="0"/>
              </a:rPr>
              <a:t>Calibration Target</a:t>
            </a:r>
            <a:endParaRPr lang="en-US" sz="2000" dirty="0">
              <a:latin typeface="Arial" panose="020B0604020202020204" pitchFamily="34" charset="0"/>
              <a:cs typeface="Arial" panose="020B0604020202020204" pitchFamily="34" charset="0"/>
            </a:endParaRPr>
          </a:p>
        </p:txBody>
      </p:sp>
      <p:sp>
        <p:nvSpPr>
          <p:cNvPr id="13" name="Rectangle 12"/>
          <p:cNvSpPr/>
          <p:nvPr/>
        </p:nvSpPr>
        <p:spPr>
          <a:xfrm>
            <a:off x="4810358" y="3420663"/>
            <a:ext cx="3904785" cy="400110"/>
          </a:xfrm>
          <a:prstGeom prst="rect">
            <a:avLst/>
          </a:prstGeom>
        </p:spPr>
        <p:txBody>
          <a:bodyPr wrap="square">
            <a:spAutoFit/>
          </a:bodyPr>
          <a:lstStyle/>
          <a:p>
            <a:pPr algn="ctr"/>
            <a:r>
              <a:rPr lang="en-US" sz="2000" dirty="0" smtClean="0">
                <a:solidFill>
                  <a:schemeClr val="accent5"/>
                </a:solidFill>
                <a:latin typeface="Arial" panose="020B0604020202020204" pitchFamily="34" charset="0"/>
                <a:cs typeface="Arial" panose="020B0604020202020204" pitchFamily="34" charset="0"/>
              </a:rPr>
              <a:t>Scan Target</a:t>
            </a:r>
            <a:endParaRPr lang="en-US" sz="2000" dirty="0">
              <a:latin typeface="Arial" panose="020B0604020202020204" pitchFamily="34" charset="0"/>
              <a:cs typeface="Arial" panose="020B0604020202020204" pitchFamily="34" charset="0"/>
            </a:endParaRPr>
          </a:p>
        </p:txBody>
      </p:sp>
      <p:pic>
        <p:nvPicPr>
          <p:cNvPr id="1034" name="Picture 10" descr="http://downloadicons.net/sites/default/files/flatbed-scanner-icon-398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0" y="1064196"/>
            <a:ext cx="23241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7344"/>
            <a:ext cx="1933576" cy="193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7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macaodh\Dropbox\Handwriting Talk\handwriting_talk\diagrams\syst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1282" y="4379456"/>
            <a:ext cx="4352418" cy="6433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19800" y="4346575"/>
            <a:ext cx="742951" cy="704849"/>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17080" y="237344"/>
            <a:ext cx="690984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Color Calibration</a:t>
            </a:r>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43" y="1102297"/>
            <a:ext cx="2514600"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62850" y="3445268"/>
            <a:ext cx="3904785" cy="707886"/>
          </a:xfrm>
          <a:prstGeom prst="rect">
            <a:avLst/>
          </a:prstGeom>
        </p:spPr>
        <p:txBody>
          <a:bodyPr wrap="square">
            <a:spAutoFit/>
          </a:bodyPr>
          <a:lstStyle/>
          <a:p>
            <a:pPr algn="ctr"/>
            <a:r>
              <a:rPr lang="en-US" sz="2000" dirty="0" smtClean="0">
                <a:solidFill>
                  <a:schemeClr val="accent5"/>
                </a:solidFill>
                <a:latin typeface="Arial" panose="020B0604020202020204" pitchFamily="34" charset="0"/>
                <a:cs typeface="Arial" panose="020B0604020202020204" pitchFamily="34" charset="0"/>
              </a:rPr>
              <a:t>Print Color </a:t>
            </a:r>
          </a:p>
          <a:p>
            <a:pPr algn="ctr"/>
            <a:r>
              <a:rPr lang="en-US" sz="2000" dirty="0" smtClean="0">
                <a:solidFill>
                  <a:schemeClr val="accent5"/>
                </a:solidFill>
                <a:latin typeface="Arial" panose="020B0604020202020204" pitchFamily="34" charset="0"/>
                <a:cs typeface="Arial" panose="020B0604020202020204" pitchFamily="34" charset="0"/>
              </a:rPr>
              <a:t>Calibration Target</a:t>
            </a:r>
            <a:endParaRPr lang="en-US" sz="2000" dirty="0">
              <a:latin typeface="Arial" panose="020B0604020202020204" pitchFamily="34" charset="0"/>
              <a:cs typeface="Arial" panose="020B0604020202020204" pitchFamily="34" charset="0"/>
            </a:endParaRPr>
          </a:p>
        </p:txBody>
      </p:sp>
      <p:sp>
        <p:nvSpPr>
          <p:cNvPr id="13" name="Rectangle 12"/>
          <p:cNvSpPr/>
          <p:nvPr/>
        </p:nvSpPr>
        <p:spPr>
          <a:xfrm>
            <a:off x="4810358" y="3420663"/>
            <a:ext cx="3904785" cy="400110"/>
          </a:xfrm>
          <a:prstGeom prst="rect">
            <a:avLst/>
          </a:prstGeom>
        </p:spPr>
        <p:txBody>
          <a:bodyPr wrap="square">
            <a:spAutoFit/>
          </a:bodyPr>
          <a:lstStyle/>
          <a:p>
            <a:pPr algn="ctr"/>
            <a:r>
              <a:rPr lang="en-US" sz="2000" dirty="0" smtClean="0">
                <a:solidFill>
                  <a:schemeClr val="accent5"/>
                </a:solidFill>
                <a:latin typeface="Arial" panose="020B0604020202020204" pitchFamily="34" charset="0"/>
                <a:cs typeface="Arial" panose="020B0604020202020204" pitchFamily="34" charset="0"/>
              </a:rPr>
              <a:t>Scan Target</a:t>
            </a:r>
            <a:endParaRPr lang="en-US" sz="2000" dirty="0">
              <a:latin typeface="Arial" panose="020B0604020202020204" pitchFamily="34" charset="0"/>
              <a:cs typeface="Arial" panose="020B0604020202020204" pitchFamily="34" charset="0"/>
            </a:endParaRPr>
          </a:p>
        </p:txBody>
      </p:sp>
      <p:pic>
        <p:nvPicPr>
          <p:cNvPr id="1034" name="Picture 10" descr="http://downloadicons.net/sites/default/files/flatbed-scanner-icon-398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0" y="1064196"/>
            <a:ext cx="23241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7344"/>
            <a:ext cx="1933576" cy="193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9859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600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normAutofit/>
          </a:bodyPr>
          <a:lstStyle/>
          <a:p>
            <a:r>
              <a:rPr lang="en-US" sz="3600" b="1" dirty="0" smtClean="0">
                <a:latin typeface="Arial" panose="020B0604020202020204" pitchFamily="34" charset="0"/>
                <a:cs typeface="Arial" panose="020B0604020202020204" pitchFamily="34" charset="0"/>
              </a:rPr>
              <a:t>Results</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2430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37344"/>
            <a:ext cx="8610600" cy="1077218"/>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Historical Synthesis - </a:t>
            </a:r>
            <a:r>
              <a:rPr lang="en-US" sz="3200" b="1" dirty="0">
                <a:solidFill>
                  <a:schemeClr val="accent5"/>
                </a:solidFill>
                <a:latin typeface="Arial" panose="020B0604020202020204" pitchFamily="34" charset="0"/>
                <a:cs typeface="Arial" panose="020B0604020202020204" pitchFamily="34" charset="0"/>
              </a:rPr>
              <a:t>Abraham </a:t>
            </a:r>
            <a:r>
              <a:rPr lang="en-US" sz="3200" b="1" dirty="0" smtClean="0">
                <a:solidFill>
                  <a:schemeClr val="accent5"/>
                </a:solidFill>
                <a:latin typeface="Arial" panose="020B0604020202020204" pitchFamily="34" charset="0"/>
                <a:cs typeface="Arial" panose="020B0604020202020204" pitchFamily="34" charset="0"/>
              </a:rPr>
              <a:t>Lincoln</a:t>
            </a:r>
            <a:endParaRPr lang="en-US" sz="3200" b="1" dirty="0">
              <a:solidFill>
                <a:schemeClr val="accent5"/>
              </a:solidFill>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p:txBody>
      </p:sp>
      <p:sp>
        <p:nvSpPr>
          <p:cNvPr id="7" name="TextBox 6"/>
          <p:cNvSpPr txBox="1"/>
          <p:nvPr/>
        </p:nvSpPr>
        <p:spPr>
          <a:xfrm>
            <a:off x="609600" y="1012559"/>
            <a:ext cx="32766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Real sample from author </a:t>
            </a:r>
            <a:endParaRPr lang="en-US" sz="2000" dirty="0">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609600" y="2853576"/>
            <a:ext cx="32766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Our result</a:t>
            </a:r>
            <a:endParaRPr lang="en-US" sz="2000" dirty="0">
              <a:solidFill>
                <a:schemeClr val="accent5"/>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867" y="1437162"/>
            <a:ext cx="6292065" cy="109263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919" y="3333750"/>
            <a:ext cx="7687476" cy="1447800"/>
          </a:xfrm>
          <a:prstGeom prst="rect">
            <a:avLst/>
          </a:prstGeom>
        </p:spPr>
      </p:pic>
    </p:spTree>
    <p:extLst>
      <p:ext uri="{BB962C8B-B14F-4D97-AF65-F5344CB8AC3E}">
        <p14:creationId xmlns:p14="http://schemas.microsoft.com/office/powerpoint/2010/main" val="278599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847" y="249019"/>
            <a:ext cx="3552553"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Applications</a:t>
            </a:r>
            <a:endParaRPr lang="en-US" sz="3600" b="1" dirty="0">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485" b="8689"/>
          <a:stretch/>
        </p:blipFill>
        <p:spPr>
          <a:xfrm>
            <a:off x="914400" y="1543050"/>
            <a:ext cx="1714500" cy="1257300"/>
          </a:xfrm>
          <a:prstGeom prst="rect">
            <a:avLst/>
          </a:prstGeom>
        </p:spPr>
      </p:pic>
      <p:sp>
        <p:nvSpPr>
          <p:cNvPr id="6" name="TextBox 5"/>
          <p:cNvSpPr txBox="1"/>
          <p:nvPr/>
        </p:nvSpPr>
        <p:spPr>
          <a:xfrm>
            <a:off x="414473" y="110484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Gifts and Letters</a:t>
            </a:r>
            <a:endParaRPr lang="en-US" sz="2000" dirty="0">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1066800" y="302895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Camouflage</a:t>
            </a:r>
            <a:endParaRPr lang="en-US" sz="2000" dirty="0">
              <a:solidFill>
                <a:schemeClr val="accent5"/>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3439039"/>
            <a:ext cx="3133010" cy="150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9776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199" y="1428750"/>
            <a:ext cx="5943602" cy="10579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72" y="3354070"/>
            <a:ext cx="7773256" cy="817880"/>
          </a:xfrm>
          <a:prstGeom prst="rect">
            <a:avLst/>
          </a:prstGeom>
        </p:spPr>
      </p:pic>
      <p:sp>
        <p:nvSpPr>
          <p:cNvPr id="7" name="TextBox 6"/>
          <p:cNvSpPr txBox="1"/>
          <p:nvPr/>
        </p:nvSpPr>
        <p:spPr>
          <a:xfrm>
            <a:off x="609600" y="1012559"/>
            <a:ext cx="32766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Real sample from author </a:t>
            </a:r>
            <a:endParaRPr lang="en-US" sz="2000" dirty="0">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609600" y="2853576"/>
            <a:ext cx="32766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Our result</a:t>
            </a:r>
            <a:endParaRPr lang="en-US" sz="2000" dirty="0">
              <a:solidFill>
                <a:schemeClr val="accent5"/>
              </a:solidFill>
              <a:latin typeface="Arial" panose="020B0604020202020204" pitchFamily="34" charset="0"/>
              <a:cs typeface="Arial" panose="020B0604020202020204" pitchFamily="34" charset="0"/>
            </a:endParaRPr>
          </a:p>
        </p:txBody>
      </p:sp>
      <p:sp>
        <p:nvSpPr>
          <p:cNvPr id="9" name="TextBox 8"/>
          <p:cNvSpPr txBox="1"/>
          <p:nvPr/>
        </p:nvSpPr>
        <p:spPr>
          <a:xfrm>
            <a:off x="228600" y="237344"/>
            <a:ext cx="8610600" cy="1077218"/>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Historical Synthesis - </a:t>
            </a:r>
            <a:r>
              <a:rPr lang="en-US" sz="3200" b="1" dirty="0">
                <a:solidFill>
                  <a:schemeClr val="accent5"/>
                </a:solidFill>
                <a:latin typeface="Arial" panose="020B0604020202020204" pitchFamily="34" charset="0"/>
                <a:cs typeface="Arial" panose="020B0604020202020204" pitchFamily="34" charset="0"/>
              </a:rPr>
              <a:t>Frida Kahlo</a:t>
            </a:r>
          </a:p>
          <a:p>
            <a:pPr algn="ct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99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37344"/>
            <a:ext cx="8610600" cy="1077218"/>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Historical Synthesis - </a:t>
            </a:r>
            <a:r>
              <a:rPr lang="en-US" sz="3200" b="1" dirty="0">
                <a:solidFill>
                  <a:schemeClr val="accent5"/>
                </a:solidFill>
                <a:latin typeface="Arial" panose="020B0604020202020204" pitchFamily="34" charset="0"/>
                <a:cs typeface="Arial" panose="020B0604020202020204" pitchFamily="34" charset="0"/>
              </a:rPr>
              <a:t>Arthur Conan Doyle</a:t>
            </a:r>
          </a:p>
          <a:p>
            <a:pPr algn="ctr"/>
            <a:endParaRPr lang="en-US" sz="3200" b="1" dirty="0">
              <a:latin typeface="Arial" panose="020B0604020202020204" pitchFamily="34" charset="0"/>
              <a:cs typeface="Arial" panose="020B0604020202020204" pitchFamily="34" charset="0"/>
            </a:endParaRPr>
          </a:p>
        </p:txBody>
      </p:sp>
      <p:sp>
        <p:nvSpPr>
          <p:cNvPr id="7" name="TextBox 6"/>
          <p:cNvSpPr txBox="1"/>
          <p:nvPr/>
        </p:nvSpPr>
        <p:spPr>
          <a:xfrm>
            <a:off x="609600" y="1012559"/>
            <a:ext cx="32766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Real sample from author </a:t>
            </a:r>
            <a:endParaRPr lang="en-US" sz="2000" dirty="0">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609600" y="2853576"/>
            <a:ext cx="32766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Our result</a:t>
            </a:r>
            <a:endParaRPr lang="en-US" sz="2000" dirty="0">
              <a:solidFill>
                <a:schemeClr val="accent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1" y="1504950"/>
            <a:ext cx="6476998" cy="96852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18" y="3291786"/>
            <a:ext cx="7890364" cy="1499169"/>
          </a:xfrm>
          <a:prstGeom prst="rect">
            <a:avLst/>
          </a:prstGeom>
        </p:spPr>
      </p:pic>
    </p:spTree>
    <p:extLst>
      <p:ext uri="{BB962C8B-B14F-4D97-AF65-F5344CB8AC3E}">
        <p14:creationId xmlns:p14="http://schemas.microsoft.com/office/powerpoint/2010/main" val="1133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normAutofit/>
          </a:bodyPr>
          <a:lstStyle/>
          <a:p>
            <a:r>
              <a:rPr lang="en-US" sz="3600" b="1" dirty="0" smtClean="0">
                <a:latin typeface="Arial" panose="020B0604020202020204" pitchFamily="34" charset="0"/>
                <a:cs typeface="Arial" panose="020B0604020202020204" pitchFamily="34" charset="0"/>
              </a:rPr>
              <a:t>User Studies</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196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1212225"/>
            <a:ext cx="7086600"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Realism</a:t>
            </a:r>
          </a:p>
        </p:txBody>
      </p:sp>
      <p:sp>
        <p:nvSpPr>
          <p:cNvPr id="6" name="Oval 5"/>
          <p:cNvSpPr/>
          <p:nvPr/>
        </p:nvSpPr>
        <p:spPr>
          <a:xfrm>
            <a:off x="1156312" y="3411648"/>
            <a:ext cx="495300" cy="507917"/>
          </a:xfrm>
          <a:prstGeom prst="ellipse">
            <a:avLst/>
          </a:prstGeom>
          <a:solidFill>
            <a:srgbClr val="00CC66"/>
          </a:solidFill>
          <a:ln>
            <a:solidFill>
              <a:srgbClr val="00CC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3</a:t>
            </a:r>
            <a:endParaRPr lang="en-US" sz="2000" b="1" dirty="0">
              <a:solidFill>
                <a:schemeClr val="bg1"/>
              </a:solidFill>
            </a:endParaRPr>
          </a:p>
        </p:txBody>
      </p:sp>
      <p:sp>
        <p:nvSpPr>
          <p:cNvPr id="7" name="Oval 6"/>
          <p:cNvSpPr/>
          <p:nvPr/>
        </p:nvSpPr>
        <p:spPr>
          <a:xfrm>
            <a:off x="1156312" y="1158321"/>
            <a:ext cx="495300" cy="507917"/>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1</a:t>
            </a:r>
            <a:endParaRPr lang="en-US" sz="2000" b="1" dirty="0">
              <a:solidFill>
                <a:schemeClr val="bg1"/>
              </a:solidFill>
            </a:endParaRPr>
          </a:p>
        </p:txBody>
      </p:sp>
      <p:sp>
        <p:nvSpPr>
          <p:cNvPr id="8" name="Oval 7"/>
          <p:cNvSpPr/>
          <p:nvPr/>
        </p:nvSpPr>
        <p:spPr>
          <a:xfrm>
            <a:off x="1156312" y="2271624"/>
            <a:ext cx="495300" cy="507917"/>
          </a:xfrm>
          <a:prstGeom prst="ellips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2</a:t>
            </a:r>
            <a:endParaRPr lang="en-US" sz="2000" b="1" dirty="0">
              <a:solidFill>
                <a:schemeClr val="bg1"/>
              </a:solidFill>
            </a:endParaRPr>
          </a:p>
        </p:txBody>
      </p:sp>
      <p:sp>
        <p:nvSpPr>
          <p:cNvPr id="9" name="Title 1"/>
          <p:cNvSpPr txBox="1">
            <a:spLocks/>
          </p:cNvSpPr>
          <p:nvPr/>
        </p:nvSpPr>
        <p:spPr>
          <a:xfrm>
            <a:off x="457200" y="13335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mtClean="0">
                <a:latin typeface="Arial" panose="020B0604020202020204" pitchFamily="34" charset="0"/>
                <a:cs typeface="Arial" panose="020B0604020202020204" pitchFamily="34" charset="0"/>
              </a:rPr>
              <a:t>User Studies</a:t>
            </a:r>
            <a:endParaRPr lang="en-US" sz="3600" b="1" dirty="0">
              <a:latin typeface="Arial" panose="020B0604020202020204" pitchFamily="34" charset="0"/>
              <a:cs typeface="Arial" panose="020B0604020202020204" pitchFamily="34" charset="0"/>
            </a:endParaRPr>
          </a:p>
        </p:txBody>
      </p:sp>
      <p:sp>
        <p:nvSpPr>
          <p:cNvPr id="11" name="TextBox 10"/>
          <p:cNvSpPr txBox="1"/>
          <p:nvPr/>
        </p:nvSpPr>
        <p:spPr>
          <a:xfrm>
            <a:off x="1905000" y="2327016"/>
            <a:ext cx="7086600"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Style</a:t>
            </a:r>
            <a:endParaRPr lang="en-US" sz="2000" b="1" dirty="0">
              <a:latin typeface="Arial" panose="020B0604020202020204" pitchFamily="34" charset="0"/>
              <a:cs typeface="Arial" panose="020B0604020202020204" pitchFamily="34" charset="0"/>
            </a:endParaRPr>
          </a:p>
        </p:txBody>
      </p:sp>
      <p:sp>
        <p:nvSpPr>
          <p:cNvPr id="12" name="TextBox 11"/>
          <p:cNvSpPr txBox="1"/>
          <p:nvPr/>
        </p:nvSpPr>
        <p:spPr>
          <a:xfrm>
            <a:off x="1905000" y="3467040"/>
            <a:ext cx="7086600"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Calibration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7514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32050"/>
            <a:ext cx="89916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Can we synthesize realistic handwriting?</a:t>
            </a:r>
          </a:p>
        </p:txBody>
      </p:sp>
      <p:sp>
        <p:nvSpPr>
          <p:cNvPr id="27" name="Oval 26"/>
          <p:cNvSpPr/>
          <p:nvPr/>
        </p:nvSpPr>
        <p:spPr>
          <a:xfrm>
            <a:off x="357414" y="401947"/>
            <a:ext cx="495300" cy="507917"/>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1</a:t>
            </a:r>
            <a:endParaRPr lang="en-US" sz="20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77753"/>
            <a:ext cx="2873723" cy="3426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1834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32050"/>
            <a:ext cx="89916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Can we synthesize realistic handwriting?</a:t>
            </a:r>
          </a:p>
        </p:txBody>
      </p:sp>
      <p:sp>
        <p:nvSpPr>
          <p:cNvPr id="27" name="Oval 26"/>
          <p:cNvSpPr/>
          <p:nvPr/>
        </p:nvSpPr>
        <p:spPr>
          <a:xfrm>
            <a:off x="357414" y="401947"/>
            <a:ext cx="495300" cy="507917"/>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1</a:t>
            </a:r>
            <a:endParaRPr lang="en-US" sz="20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77753"/>
            <a:ext cx="2873723" cy="3426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Chart 2"/>
          <p:cNvGraphicFramePr/>
          <p:nvPr>
            <p:extLst>
              <p:ext uri="{D42A27DB-BD31-4B8C-83A1-F6EECF244321}">
                <p14:modId xmlns:p14="http://schemas.microsoft.com/office/powerpoint/2010/main" val="2217097482"/>
              </p:ext>
            </p:extLst>
          </p:nvPr>
        </p:nvGraphicFramePr>
        <p:xfrm>
          <a:off x="357414" y="1428750"/>
          <a:ext cx="4876800" cy="324585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1981200" y="4095750"/>
            <a:ext cx="31242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6200000">
            <a:off x="-1973980" y="2554873"/>
            <a:ext cx="441960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Percentage of correct guesses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3213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32050"/>
            <a:ext cx="89916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Can we synthesize realistic handwriting?</a:t>
            </a:r>
          </a:p>
        </p:txBody>
      </p:sp>
      <p:sp>
        <p:nvSpPr>
          <p:cNvPr id="27" name="Oval 26"/>
          <p:cNvSpPr/>
          <p:nvPr/>
        </p:nvSpPr>
        <p:spPr>
          <a:xfrm>
            <a:off x="357414" y="401947"/>
            <a:ext cx="495300" cy="507917"/>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1</a:t>
            </a:r>
            <a:endParaRPr lang="en-US" sz="20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77753"/>
            <a:ext cx="2873723" cy="3426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Chart 2"/>
          <p:cNvGraphicFramePr/>
          <p:nvPr>
            <p:extLst>
              <p:ext uri="{D42A27DB-BD31-4B8C-83A1-F6EECF244321}">
                <p14:modId xmlns:p14="http://schemas.microsoft.com/office/powerpoint/2010/main" val="1611593668"/>
              </p:ext>
            </p:extLst>
          </p:nvPr>
        </p:nvGraphicFramePr>
        <p:xfrm>
          <a:off x="357414" y="1428750"/>
          <a:ext cx="4876800" cy="324585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1981200" y="4095750"/>
            <a:ext cx="19812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973980" y="2554873"/>
            <a:ext cx="441960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Percentage of correct guesses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9666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32050"/>
            <a:ext cx="89916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Can we synthesize realistic handwriting?</a:t>
            </a:r>
          </a:p>
        </p:txBody>
      </p:sp>
      <p:sp>
        <p:nvSpPr>
          <p:cNvPr id="27" name="Oval 26"/>
          <p:cNvSpPr/>
          <p:nvPr/>
        </p:nvSpPr>
        <p:spPr>
          <a:xfrm>
            <a:off x="357414" y="401947"/>
            <a:ext cx="495300" cy="507917"/>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1</a:t>
            </a:r>
            <a:endParaRPr lang="en-US" sz="20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77753"/>
            <a:ext cx="2873723" cy="3426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Chart 2"/>
          <p:cNvGraphicFramePr/>
          <p:nvPr>
            <p:extLst>
              <p:ext uri="{D42A27DB-BD31-4B8C-83A1-F6EECF244321}">
                <p14:modId xmlns:p14="http://schemas.microsoft.com/office/powerpoint/2010/main" val="696790329"/>
              </p:ext>
            </p:extLst>
          </p:nvPr>
        </p:nvGraphicFramePr>
        <p:xfrm>
          <a:off x="357414" y="1428750"/>
          <a:ext cx="4876800" cy="324585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3048000" y="4095750"/>
            <a:ext cx="914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973980" y="2554873"/>
            <a:ext cx="441960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Percentage of correct guesses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3612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32050"/>
            <a:ext cx="89916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Can we synthesize realistic handwriting?</a:t>
            </a:r>
          </a:p>
        </p:txBody>
      </p:sp>
      <p:sp>
        <p:nvSpPr>
          <p:cNvPr id="27" name="Oval 26"/>
          <p:cNvSpPr/>
          <p:nvPr/>
        </p:nvSpPr>
        <p:spPr>
          <a:xfrm>
            <a:off x="357414" y="401947"/>
            <a:ext cx="495300" cy="507917"/>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1</a:t>
            </a:r>
            <a:endParaRPr lang="en-US" sz="20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77753"/>
            <a:ext cx="2873723" cy="3426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Chart 2"/>
          <p:cNvGraphicFramePr/>
          <p:nvPr>
            <p:extLst>
              <p:ext uri="{D42A27DB-BD31-4B8C-83A1-F6EECF244321}">
                <p14:modId xmlns:p14="http://schemas.microsoft.com/office/powerpoint/2010/main" val="1423733297"/>
              </p:ext>
            </p:extLst>
          </p:nvPr>
        </p:nvGraphicFramePr>
        <p:xfrm>
          <a:off x="357414" y="1428750"/>
          <a:ext cx="4876800" cy="324585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rot="16200000">
            <a:off x="-1973980" y="2554873"/>
            <a:ext cx="441960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Percentage of correct guesses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2356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32050"/>
            <a:ext cx="89916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Can we </a:t>
            </a:r>
            <a:r>
              <a:rPr lang="en-US" sz="2400" b="1" dirty="0" smtClean="0">
                <a:latin typeface="Arial" panose="020B0604020202020204" pitchFamily="34" charset="0"/>
                <a:cs typeface="Arial" panose="020B0604020202020204" pitchFamily="34" charset="0"/>
              </a:rPr>
              <a:t>synthesize handwriting </a:t>
            </a:r>
            <a:r>
              <a:rPr lang="en-US" sz="2400" b="1" dirty="0">
                <a:latin typeface="Arial" panose="020B0604020202020204" pitchFamily="34" charset="0"/>
                <a:cs typeface="Arial" panose="020B0604020202020204" pitchFamily="34" charset="0"/>
              </a:rPr>
              <a:t>in the same style </a:t>
            </a:r>
            <a:endParaRPr lang="en-US" sz="2400" b="1"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as </a:t>
            </a:r>
            <a:r>
              <a:rPr lang="en-US" sz="2400" b="1" dirty="0">
                <a:latin typeface="Arial" panose="020B0604020202020204" pitchFamily="34" charset="0"/>
                <a:cs typeface="Arial" panose="020B0604020202020204" pitchFamily="34" charset="0"/>
              </a:rPr>
              <a:t>a given author? </a:t>
            </a:r>
          </a:p>
        </p:txBody>
      </p:sp>
      <p:sp>
        <p:nvSpPr>
          <p:cNvPr id="7" name="Oval 6"/>
          <p:cNvSpPr/>
          <p:nvPr/>
        </p:nvSpPr>
        <p:spPr>
          <a:xfrm>
            <a:off x="356616" y="402336"/>
            <a:ext cx="495300" cy="507917"/>
          </a:xfrm>
          <a:prstGeom prst="ellips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2</a:t>
            </a:r>
            <a:endParaRPr lang="en-US" sz="2000" b="1"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143" y="1776681"/>
            <a:ext cx="5743714" cy="1785669"/>
          </a:xfrm>
          <a:prstGeom prst="rect">
            <a:avLst/>
          </a:prstGeom>
        </p:spPr>
      </p:pic>
      <p:sp>
        <p:nvSpPr>
          <p:cNvPr id="3" name="Rectangle 2"/>
          <p:cNvSpPr/>
          <p:nvPr/>
        </p:nvSpPr>
        <p:spPr>
          <a:xfrm>
            <a:off x="1700143" y="1707956"/>
            <a:ext cx="45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20969" y="2494744"/>
            <a:ext cx="62484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4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847" y="249019"/>
            <a:ext cx="3552553"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Applications</a:t>
            </a:r>
            <a:endParaRPr lang="en-US" sz="3600" b="1" dirty="0">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485" b="8689"/>
          <a:stretch/>
        </p:blipFill>
        <p:spPr>
          <a:xfrm>
            <a:off x="914400" y="1543050"/>
            <a:ext cx="1714500" cy="1257300"/>
          </a:xfrm>
          <a:prstGeom prst="rect">
            <a:avLst/>
          </a:prstGeom>
        </p:spPr>
      </p:pic>
      <p:sp>
        <p:nvSpPr>
          <p:cNvPr id="6" name="TextBox 5"/>
          <p:cNvSpPr txBox="1"/>
          <p:nvPr/>
        </p:nvSpPr>
        <p:spPr>
          <a:xfrm>
            <a:off x="414473" y="110484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Gifts and Letters</a:t>
            </a:r>
            <a:endParaRPr lang="en-US" sz="2000" dirty="0">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1066800" y="302895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Camouflage</a:t>
            </a:r>
            <a:endParaRPr lang="en-US" sz="2000" dirty="0">
              <a:solidFill>
                <a:schemeClr val="accent5"/>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2054" y="967944"/>
            <a:ext cx="2637311" cy="1544673"/>
          </a:xfrm>
          <a:prstGeom prst="rect">
            <a:avLst/>
          </a:prstGeom>
        </p:spPr>
      </p:pic>
      <p:sp>
        <p:nvSpPr>
          <p:cNvPr id="12" name="TextBox 11"/>
          <p:cNvSpPr txBox="1"/>
          <p:nvPr/>
        </p:nvSpPr>
        <p:spPr>
          <a:xfrm>
            <a:off x="5265012" y="59055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Artistic</a:t>
            </a:r>
            <a:endParaRPr lang="en-US" sz="2000" dirty="0">
              <a:solidFill>
                <a:schemeClr val="accent5"/>
              </a:solidFill>
              <a:latin typeface="Arial" panose="020B0604020202020204" pitchFamily="34" charset="0"/>
              <a:cs typeface="Arial" panose="020B0604020202020204" pitchFamily="34" charset="0"/>
            </a:endParaRPr>
          </a:p>
        </p:txBody>
      </p:sp>
      <p:sp>
        <p:nvSpPr>
          <p:cNvPr id="2" name="TextBox 1"/>
          <p:cNvSpPr txBox="1"/>
          <p:nvPr/>
        </p:nvSpPr>
        <p:spPr>
          <a:xfrm>
            <a:off x="5181600" y="2489683"/>
            <a:ext cx="2881176"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Frank Miller - Batman </a:t>
            </a:r>
            <a:r>
              <a:rPr lang="en-US" sz="1200" dirty="0">
                <a:latin typeface="Arial" panose="020B0604020202020204" pitchFamily="34" charset="0"/>
                <a:cs typeface="Arial" panose="020B0604020202020204" pitchFamily="34" charset="0"/>
              </a:rPr>
              <a:t>Year </a:t>
            </a:r>
            <a:r>
              <a:rPr lang="en-US" sz="1200" dirty="0" smtClean="0">
                <a:latin typeface="Arial" panose="020B0604020202020204" pitchFamily="34" charset="0"/>
                <a:cs typeface="Arial" panose="020B0604020202020204" pitchFamily="34" charset="0"/>
              </a:rPr>
              <a:t>One</a:t>
            </a:r>
            <a:endParaRPr lang="en-US" sz="1200" dirty="0">
              <a:latin typeface="Arial" panose="020B0604020202020204" pitchFamily="34" charset="0"/>
              <a:cs typeface="Arial" panose="020B0604020202020204" pitchFamily="34" charset="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3439039"/>
            <a:ext cx="3133010" cy="150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9776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32050"/>
            <a:ext cx="89916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Can we </a:t>
            </a:r>
            <a:r>
              <a:rPr lang="en-US" sz="2400" b="1" dirty="0" smtClean="0">
                <a:latin typeface="Arial" panose="020B0604020202020204" pitchFamily="34" charset="0"/>
                <a:cs typeface="Arial" panose="020B0604020202020204" pitchFamily="34" charset="0"/>
              </a:rPr>
              <a:t>synthesize handwriting </a:t>
            </a:r>
            <a:r>
              <a:rPr lang="en-US" sz="2400" b="1" dirty="0">
                <a:latin typeface="Arial" panose="020B0604020202020204" pitchFamily="34" charset="0"/>
                <a:cs typeface="Arial" panose="020B0604020202020204" pitchFamily="34" charset="0"/>
              </a:rPr>
              <a:t>in the same style </a:t>
            </a:r>
            <a:endParaRPr lang="en-US" sz="2400" b="1" dirty="0" smtClean="0">
              <a:latin typeface="Arial" panose="020B0604020202020204" pitchFamily="34" charset="0"/>
              <a:cs typeface="Arial" panose="020B0604020202020204" pitchFamily="34" charset="0"/>
            </a:endParaRPr>
          </a:p>
          <a:p>
            <a:r>
              <a:rPr lang="en-US" sz="2400" b="1" dirty="0" smtClean="0">
                <a:latin typeface="Arial" panose="020B0604020202020204" pitchFamily="34" charset="0"/>
                <a:cs typeface="Arial" panose="020B0604020202020204" pitchFamily="34" charset="0"/>
              </a:rPr>
              <a:t>as </a:t>
            </a:r>
            <a:r>
              <a:rPr lang="en-US" sz="2400" b="1" dirty="0">
                <a:latin typeface="Arial" panose="020B0604020202020204" pitchFamily="34" charset="0"/>
                <a:cs typeface="Arial" panose="020B0604020202020204" pitchFamily="34" charset="0"/>
              </a:rPr>
              <a:t>a given author? </a:t>
            </a:r>
          </a:p>
        </p:txBody>
      </p:sp>
      <p:sp>
        <p:nvSpPr>
          <p:cNvPr id="7" name="Oval 6"/>
          <p:cNvSpPr/>
          <p:nvPr/>
        </p:nvSpPr>
        <p:spPr>
          <a:xfrm>
            <a:off x="356616" y="402336"/>
            <a:ext cx="495300" cy="507917"/>
          </a:xfrm>
          <a:prstGeom prst="ellips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2</a:t>
            </a:r>
            <a:endParaRPr lang="en-US" sz="2000" b="1" dirty="0">
              <a:solidFill>
                <a:schemeClr val="bg1"/>
              </a:solidFill>
            </a:endParaRPr>
          </a:p>
        </p:txBody>
      </p:sp>
      <p:grpSp>
        <p:nvGrpSpPr>
          <p:cNvPr id="5" name="Group 4"/>
          <p:cNvGrpSpPr/>
          <p:nvPr/>
        </p:nvGrpSpPr>
        <p:grpSpPr>
          <a:xfrm>
            <a:off x="4877254" y="1265173"/>
            <a:ext cx="4091057" cy="1496260"/>
            <a:chOff x="1700143" y="2503025"/>
            <a:chExt cx="5743714" cy="1854394"/>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143" y="2571750"/>
              <a:ext cx="5743714" cy="1785669"/>
            </a:xfrm>
            <a:prstGeom prst="rect">
              <a:avLst/>
            </a:prstGeom>
          </p:spPr>
        </p:pic>
        <p:sp>
          <p:nvSpPr>
            <p:cNvPr id="3" name="Rectangle 2"/>
            <p:cNvSpPr/>
            <p:nvPr/>
          </p:nvSpPr>
          <p:spPr>
            <a:xfrm>
              <a:off x="1700143" y="2503025"/>
              <a:ext cx="457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Chart 9"/>
          <p:cNvGraphicFramePr/>
          <p:nvPr>
            <p:extLst>
              <p:ext uri="{D42A27DB-BD31-4B8C-83A1-F6EECF244321}">
                <p14:modId xmlns:p14="http://schemas.microsoft.com/office/powerpoint/2010/main" val="3414976606"/>
              </p:ext>
            </p:extLst>
          </p:nvPr>
        </p:nvGraphicFramePr>
        <p:xfrm>
          <a:off x="356616" y="1572509"/>
          <a:ext cx="4600636" cy="308611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rot="16200000">
            <a:off x="-1973980" y="2554873"/>
            <a:ext cx="4419600"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Percentage of correct guesses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2163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37343"/>
            <a:ext cx="8229600"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On Paper Synthesis</a:t>
            </a:r>
            <a:endParaRPr lang="en-US" sz="3200" b="1" dirty="0">
              <a:latin typeface="Arial" panose="020B0604020202020204" pitchFamily="34" charset="0"/>
              <a:cs typeface="Arial" panose="020B0604020202020204" pitchFamily="34" charset="0"/>
            </a:endParaRPr>
          </a:p>
        </p:txBody>
      </p:sp>
      <p:sp>
        <p:nvSpPr>
          <p:cNvPr id="4" name="Rectangle 3"/>
          <p:cNvSpPr/>
          <p:nvPr/>
        </p:nvSpPr>
        <p:spPr>
          <a:xfrm>
            <a:off x="381000" y="1140589"/>
            <a:ext cx="4495800" cy="1015663"/>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15 envelopes</a:t>
            </a:r>
          </a:p>
          <a:p>
            <a:r>
              <a:rPr lang="en-US" sz="2000" dirty="0" smtClean="0">
                <a:latin typeface="Arial" panose="020B0604020202020204" pitchFamily="34" charset="0"/>
                <a:cs typeface="Arial" panose="020B0604020202020204" pitchFamily="34" charset="0"/>
              </a:rPr>
              <a:t> 7   handwritten  </a:t>
            </a:r>
            <a:r>
              <a:rPr lang="en-US" sz="2000" dirty="0">
                <a:latin typeface="Arial" panose="020B0604020202020204" pitchFamily="34" charset="0"/>
                <a:cs typeface="Arial" panose="020B0604020202020204" pitchFamily="34" charset="0"/>
              </a:rPr>
              <a:t>(pen</a:t>
            </a:r>
            <a:r>
              <a:rPr lang="en-US" sz="2000" dirty="0" smtClean="0">
                <a:latin typeface="Arial" panose="020B0604020202020204" pitchFamily="34" charset="0"/>
                <a:cs typeface="Arial" panose="020B0604020202020204" pitchFamily="34" charset="0"/>
              </a:rPr>
              <a:t>) </a:t>
            </a:r>
          </a:p>
          <a:p>
            <a:r>
              <a:rPr lang="en-US" sz="2000" dirty="0" smtClean="0">
                <a:latin typeface="Arial" panose="020B0604020202020204" pitchFamily="34" charset="0"/>
                <a:cs typeface="Arial" panose="020B0604020202020204" pitchFamily="34" charset="0"/>
              </a:rPr>
              <a:t> 8   synthesized </a:t>
            </a:r>
            <a:r>
              <a:rPr lang="en-US" sz="2000" dirty="0">
                <a:latin typeface="Arial" panose="020B0604020202020204" pitchFamily="34" charset="0"/>
                <a:cs typeface="Arial" panose="020B0604020202020204" pitchFamily="34" charset="0"/>
              </a:rPr>
              <a:t>(printed</a:t>
            </a:r>
            <a:r>
              <a:rPr lang="en-US" sz="2000" dirty="0" smtClean="0">
                <a:latin typeface="Arial" panose="020B0604020202020204" pitchFamily="34" charset="0"/>
                <a:cs typeface="Arial" panose="020B0604020202020204" pitchFamily="34"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47750"/>
            <a:ext cx="3745345" cy="193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10768" y="311233"/>
            <a:ext cx="495300" cy="507917"/>
          </a:xfrm>
          <a:prstGeom prst="ellipse">
            <a:avLst/>
          </a:prstGeom>
          <a:solidFill>
            <a:srgbClr val="00CC66"/>
          </a:solidFill>
          <a:ln>
            <a:solidFill>
              <a:srgbClr val="00CC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3</a:t>
            </a:r>
            <a:endParaRPr lang="en-US" sz="2000" b="1" dirty="0">
              <a:solidFill>
                <a:schemeClr val="bg1"/>
              </a:solidFill>
            </a:endParaRPr>
          </a:p>
        </p:txBody>
      </p:sp>
    </p:spTree>
    <p:extLst>
      <p:ext uri="{BB962C8B-B14F-4D97-AF65-F5344CB8AC3E}">
        <p14:creationId xmlns:p14="http://schemas.microsoft.com/office/powerpoint/2010/main" val="4297743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37343"/>
            <a:ext cx="8229600"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On Paper Synthesis</a:t>
            </a:r>
            <a:endParaRPr lang="en-US" sz="3200" b="1" dirty="0">
              <a:latin typeface="Arial" panose="020B0604020202020204" pitchFamily="34" charset="0"/>
              <a:cs typeface="Arial" panose="020B0604020202020204" pitchFamily="34" charset="0"/>
            </a:endParaRPr>
          </a:p>
        </p:txBody>
      </p:sp>
      <p:sp>
        <p:nvSpPr>
          <p:cNvPr id="4" name="Rectangle 3"/>
          <p:cNvSpPr/>
          <p:nvPr/>
        </p:nvSpPr>
        <p:spPr>
          <a:xfrm>
            <a:off x="381000" y="1140589"/>
            <a:ext cx="4495800" cy="1938992"/>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15 envelopes</a:t>
            </a:r>
          </a:p>
          <a:p>
            <a:r>
              <a:rPr lang="en-US" sz="2000" dirty="0" smtClean="0">
                <a:latin typeface="Arial" panose="020B0604020202020204" pitchFamily="34" charset="0"/>
                <a:cs typeface="Arial" panose="020B0604020202020204" pitchFamily="34" charset="0"/>
              </a:rPr>
              <a:t> 7   handwritten  </a:t>
            </a:r>
            <a:r>
              <a:rPr lang="en-US" sz="2000" dirty="0">
                <a:latin typeface="Arial" panose="020B0604020202020204" pitchFamily="34" charset="0"/>
                <a:cs typeface="Arial" panose="020B0604020202020204" pitchFamily="34" charset="0"/>
              </a:rPr>
              <a:t>(pen</a:t>
            </a:r>
            <a:r>
              <a:rPr lang="en-US" sz="2000" dirty="0" smtClean="0">
                <a:latin typeface="Arial" panose="020B0604020202020204" pitchFamily="34" charset="0"/>
                <a:cs typeface="Arial" panose="020B0604020202020204" pitchFamily="34" charset="0"/>
              </a:rPr>
              <a:t>) </a:t>
            </a:r>
          </a:p>
          <a:p>
            <a:r>
              <a:rPr lang="en-US" sz="2000" dirty="0" smtClean="0">
                <a:latin typeface="Arial" panose="020B0604020202020204" pitchFamily="34" charset="0"/>
                <a:cs typeface="Arial" panose="020B0604020202020204" pitchFamily="34" charset="0"/>
              </a:rPr>
              <a:t> 8   synthesized </a:t>
            </a:r>
            <a:r>
              <a:rPr lang="en-US" sz="2000" dirty="0">
                <a:latin typeface="Arial" panose="020B0604020202020204" pitchFamily="34" charset="0"/>
                <a:cs typeface="Arial" panose="020B0604020202020204" pitchFamily="34" charset="0"/>
              </a:rPr>
              <a:t>(printed</a:t>
            </a:r>
            <a:r>
              <a:rPr lang="en-US"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Correct answer 61% of time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47750"/>
            <a:ext cx="3745345" cy="193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10768" y="311233"/>
            <a:ext cx="495300" cy="507917"/>
          </a:xfrm>
          <a:prstGeom prst="ellipse">
            <a:avLst/>
          </a:prstGeom>
          <a:solidFill>
            <a:srgbClr val="00CC66"/>
          </a:solidFill>
          <a:ln>
            <a:solidFill>
              <a:srgbClr val="00CC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bg1"/>
                </a:solidFill>
              </a:rPr>
              <a:t>3</a:t>
            </a:r>
            <a:endParaRPr lang="en-US" sz="2000" b="1" dirty="0">
              <a:solidFill>
                <a:schemeClr val="bg1"/>
              </a:solidFill>
            </a:endParaRPr>
          </a:p>
        </p:txBody>
      </p:sp>
    </p:spTree>
    <p:extLst>
      <p:ext uri="{BB962C8B-B14F-4D97-AF65-F5344CB8AC3E}">
        <p14:creationId xmlns:p14="http://schemas.microsoft.com/office/powerpoint/2010/main" val="14757923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400550"/>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Envelope Synthesis</a:t>
            </a:r>
            <a:endParaRPr lang="en-US" sz="3600" b="1" dirty="0">
              <a:latin typeface="Arial" panose="020B0604020202020204" pitchFamily="34" charset="0"/>
              <a:cs typeface="Arial" panose="020B0604020202020204" pitchFamily="34" charset="0"/>
            </a:endParaRPr>
          </a:p>
        </p:txBody>
      </p:sp>
      <p:pic>
        <p:nvPicPr>
          <p:cNvPr id="2" name="envelop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120" y="241"/>
            <a:ext cx="7477760" cy="4206240"/>
          </a:xfrm>
          <a:prstGeom prst="rect">
            <a:avLst/>
          </a:prstGeom>
        </p:spPr>
      </p:pic>
    </p:spTree>
    <p:extLst>
      <p:ext uri="{BB962C8B-B14F-4D97-AF65-F5344CB8AC3E}">
        <p14:creationId xmlns:p14="http://schemas.microsoft.com/office/powerpoint/2010/main" val="74179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rial" panose="020B0604020202020204" pitchFamily="34" charset="0"/>
                <a:cs typeface="Arial" panose="020B0604020202020204" pitchFamily="34" charset="0"/>
              </a:rPr>
              <a:t>Further Applications</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6771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omacaodh\Dropbox\SIGGRAPH_2016\ims\abs_1_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3" y="1200150"/>
            <a:ext cx="9033654" cy="2335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macaodh\Dropbox\SIGGRAPH_2016\ims\abs_2_sm.png"/>
          <p:cNvPicPr>
            <a:picLocks noChangeAspect="1" noChangeArrowheads="1"/>
          </p:cNvPicPr>
          <p:nvPr/>
        </p:nvPicPr>
        <p:blipFill rotWithShape="1">
          <a:blip r:embed="rId4">
            <a:extLst>
              <a:ext uri="{28A0092B-C50C-407E-A947-70E740481C1C}">
                <a14:useLocalDpi xmlns:a14="http://schemas.microsoft.com/office/drawing/2010/main" val="0"/>
              </a:ext>
            </a:extLst>
          </a:blip>
          <a:srcRect b="39183"/>
          <a:stretch/>
        </p:blipFill>
        <p:spPr bwMode="auto">
          <a:xfrm>
            <a:off x="50800" y="3574981"/>
            <a:ext cx="9028126" cy="18923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361950"/>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Paragraphs of Text</a:t>
            </a:r>
            <a:endParaRPr lang="en-US" sz="36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3174" y="1869154"/>
            <a:ext cx="5169039" cy="324485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40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1458273"/>
            <a:ext cx="8275320" cy="367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361950"/>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Comic Lettering</a:t>
            </a:r>
            <a:endParaRPr lang="en-US" sz="3600" b="1"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476375"/>
            <a:ext cx="82719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6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696" y="1200150"/>
            <a:ext cx="1219200" cy="61142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2633" y="1200150"/>
            <a:ext cx="1219200" cy="61712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3895" y="1224557"/>
            <a:ext cx="1219200" cy="59271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4721" y="1236767"/>
            <a:ext cx="1219200" cy="603832"/>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916" y="2907382"/>
            <a:ext cx="1230980" cy="594658"/>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2633" y="2907382"/>
            <a:ext cx="1230980" cy="624959"/>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9721" y="2915164"/>
            <a:ext cx="1230980" cy="636451"/>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6972" y="2912242"/>
            <a:ext cx="1273046" cy="615241"/>
          </a:xfrm>
          <a:prstGeom prst="rect">
            <a:avLst/>
          </a:prstGeom>
        </p:spPr>
      </p:pic>
      <p:sp>
        <p:nvSpPr>
          <p:cNvPr id="27" name="TextBox 26"/>
          <p:cNvSpPr txBox="1"/>
          <p:nvPr/>
        </p:nvSpPr>
        <p:spPr>
          <a:xfrm>
            <a:off x="1234385" y="1980547"/>
            <a:ext cx="14617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Ball point </a:t>
            </a:r>
          </a:p>
        </p:txBody>
      </p:sp>
      <p:sp>
        <p:nvSpPr>
          <p:cNvPr id="28" name="TextBox 27"/>
          <p:cNvSpPr txBox="1"/>
          <p:nvPr/>
        </p:nvSpPr>
        <p:spPr>
          <a:xfrm>
            <a:off x="2531130" y="1985030"/>
            <a:ext cx="2058080"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Fountain</a:t>
            </a:r>
          </a:p>
          <a:p>
            <a:pPr algn="ctr"/>
            <a:r>
              <a:rPr lang="en-US" sz="2000" dirty="0" smtClean="0">
                <a:latin typeface="Arial" panose="020B0604020202020204" pitchFamily="34" charset="0"/>
                <a:cs typeface="Arial" panose="020B0604020202020204" pitchFamily="34" charset="0"/>
              </a:rPr>
              <a:t>(black</a:t>
            </a:r>
            <a:r>
              <a:rPr lang="en-US" sz="2000" dirty="0">
                <a:latin typeface="Arial" panose="020B0604020202020204" pitchFamily="34" charset="0"/>
                <a:cs typeface="Arial" panose="020B0604020202020204" pitchFamily="34" charset="0"/>
              </a:rPr>
              <a:t>)</a:t>
            </a:r>
          </a:p>
        </p:txBody>
      </p:sp>
      <p:sp>
        <p:nvSpPr>
          <p:cNvPr id="31" name="TextBox 30"/>
          <p:cNvSpPr txBox="1"/>
          <p:nvPr/>
        </p:nvSpPr>
        <p:spPr>
          <a:xfrm>
            <a:off x="4589210" y="1972644"/>
            <a:ext cx="1875879"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Fountain</a:t>
            </a:r>
          </a:p>
          <a:p>
            <a:pPr algn="ctr"/>
            <a:r>
              <a:rPr lang="en-US" sz="2000" dirty="0" smtClean="0">
                <a:latin typeface="Arial" panose="020B0604020202020204" pitchFamily="34" charset="0"/>
                <a:cs typeface="Arial" panose="020B0604020202020204" pitchFamily="34" charset="0"/>
              </a:rPr>
              <a:t>(blue</a:t>
            </a:r>
            <a:r>
              <a:rPr lang="en-US" sz="2000" dirty="0">
                <a:latin typeface="Arial" panose="020B0604020202020204" pitchFamily="34" charset="0"/>
                <a:cs typeface="Arial" panose="020B0604020202020204" pitchFamily="34" charset="0"/>
              </a:rPr>
              <a:t>) </a:t>
            </a:r>
          </a:p>
        </p:txBody>
      </p:sp>
      <p:sp>
        <p:nvSpPr>
          <p:cNvPr id="32" name="TextBox 31"/>
          <p:cNvSpPr txBox="1"/>
          <p:nvPr/>
        </p:nvSpPr>
        <p:spPr>
          <a:xfrm>
            <a:off x="6734721" y="1972644"/>
            <a:ext cx="1875879"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Green marker</a:t>
            </a:r>
            <a:endParaRPr lang="en-US" sz="2000" dirty="0">
              <a:latin typeface="Arial" panose="020B0604020202020204" pitchFamily="34" charset="0"/>
              <a:cs typeface="Arial" panose="020B0604020202020204" pitchFamily="34" charset="0"/>
            </a:endParaRPr>
          </a:p>
        </p:txBody>
      </p:sp>
      <p:sp>
        <p:nvSpPr>
          <p:cNvPr id="34" name="TextBox 33"/>
          <p:cNvSpPr txBox="1"/>
          <p:nvPr/>
        </p:nvSpPr>
        <p:spPr>
          <a:xfrm>
            <a:off x="867321" y="3729091"/>
            <a:ext cx="1600200"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Mechanical </a:t>
            </a:r>
            <a:endParaRPr lang="en-US" sz="2000" dirty="0" smtClean="0">
              <a:latin typeface="Arial" panose="020B0604020202020204" pitchFamily="34" charset="0"/>
              <a:cs typeface="Arial" panose="020B0604020202020204" pitchFamily="34" charset="0"/>
            </a:endParaRPr>
          </a:p>
          <a:p>
            <a:pPr algn="ctr"/>
            <a:r>
              <a:rPr lang="en-US" sz="2000" dirty="0" smtClean="0">
                <a:latin typeface="Arial" panose="020B0604020202020204" pitchFamily="34" charset="0"/>
                <a:cs typeface="Arial" panose="020B0604020202020204" pitchFamily="34" charset="0"/>
              </a:rPr>
              <a:t>pencil </a:t>
            </a:r>
            <a:endParaRPr lang="en-US" sz="2000" dirty="0">
              <a:latin typeface="Arial" panose="020B0604020202020204" pitchFamily="34" charset="0"/>
              <a:cs typeface="Arial" panose="020B0604020202020204" pitchFamily="34" charset="0"/>
            </a:endParaRPr>
          </a:p>
        </p:txBody>
      </p:sp>
      <p:sp>
        <p:nvSpPr>
          <p:cNvPr id="35" name="TextBox 34"/>
          <p:cNvSpPr txBox="1"/>
          <p:nvPr/>
        </p:nvSpPr>
        <p:spPr>
          <a:xfrm>
            <a:off x="3077121" y="3725237"/>
            <a:ext cx="14617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HB pencil </a:t>
            </a:r>
          </a:p>
        </p:txBody>
      </p:sp>
      <p:sp>
        <p:nvSpPr>
          <p:cNvPr id="36" name="TextBox 35"/>
          <p:cNvSpPr txBox="1"/>
          <p:nvPr/>
        </p:nvSpPr>
        <p:spPr>
          <a:xfrm>
            <a:off x="5049316" y="3723097"/>
            <a:ext cx="14617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Gel pen </a:t>
            </a:r>
          </a:p>
        </p:txBody>
      </p:sp>
      <p:sp>
        <p:nvSpPr>
          <p:cNvPr id="37" name="TextBox 36"/>
          <p:cNvSpPr txBox="1"/>
          <p:nvPr/>
        </p:nvSpPr>
        <p:spPr>
          <a:xfrm>
            <a:off x="6963321" y="3729091"/>
            <a:ext cx="14617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Crayon</a:t>
            </a:r>
          </a:p>
        </p:txBody>
      </p:sp>
      <p:sp>
        <p:nvSpPr>
          <p:cNvPr id="25" name="TextBox 24"/>
          <p:cNvSpPr txBox="1"/>
          <p:nvPr/>
        </p:nvSpPr>
        <p:spPr>
          <a:xfrm>
            <a:off x="457200" y="361950"/>
            <a:ext cx="822960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Line Replacement</a:t>
            </a:r>
          </a:p>
        </p:txBody>
      </p:sp>
    </p:spTree>
    <p:extLst>
      <p:ext uri="{BB962C8B-B14F-4D97-AF65-F5344CB8AC3E}">
        <p14:creationId xmlns:p14="http://schemas.microsoft.com/office/powerpoint/2010/main" val="2809344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696" y="1200150"/>
            <a:ext cx="1219200" cy="61142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2633" y="1200150"/>
            <a:ext cx="1219200" cy="61712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3895" y="1224557"/>
            <a:ext cx="1219200" cy="59271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4721" y="1236767"/>
            <a:ext cx="1219200" cy="603832"/>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916" y="2907382"/>
            <a:ext cx="1230980" cy="594658"/>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2633" y="2907382"/>
            <a:ext cx="1230980" cy="624959"/>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9721" y="2915164"/>
            <a:ext cx="1230980" cy="636451"/>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6972" y="2912242"/>
            <a:ext cx="1273046" cy="615241"/>
          </a:xfrm>
          <a:prstGeom prst="rect">
            <a:avLst/>
          </a:prstGeom>
        </p:spPr>
      </p:pic>
      <p:sp>
        <p:nvSpPr>
          <p:cNvPr id="27" name="TextBox 26"/>
          <p:cNvSpPr txBox="1"/>
          <p:nvPr/>
        </p:nvSpPr>
        <p:spPr>
          <a:xfrm>
            <a:off x="1234385" y="1980547"/>
            <a:ext cx="14617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Ball point </a:t>
            </a:r>
          </a:p>
        </p:txBody>
      </p:sp>
      <p:sp>
        <p:nvSpPr>
          <p:cNvPr id="28" name="TextBox 27"/>
          <p:cNvSpPr txBox="1"/>
          <p:nvPr/>
        </p:nvSpPr>
        <p:spPr>
          <a:xfrm>
            <a:off x="2531130" y="1985030"/>
            <a:ext cx="2058080"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Fountain</a:t>
            </a:r>
          </a:p>
          <a:p>
            <a:pPr algn="ctr"/>
            <a:r>
              <a:rPr lang="en-US" sz="2000" dirty="0" smtClean="0">
                <a:latin typeface="Arial" panose="020B0604020202020204" pitchFamily="34" charset="0"/>
                <a:cs typeface="Arial" panose="020B0604020202020204" pitchFamily="34" charset="0"/>
              </a:rPr>
              <a:t>(black</a:t>
            </a:r>
            <a:r>
              <a:rPr lang="en-US" sz="2000" dirty="0">
                <a:latin typeface="Arial" panose="020B0604020202020204" pitchFamily="34" charset="0"/>
                <a:cs typeface="Arial" panose="020B0604020202020204" pitchFamily="34" charset="0"/>
              </a:rPr>
              <a:t>)</a:t>
            </a:r>
          </a:p>
        </p:txBody>
      </p:sp>
      <p:sp>
        <p:nvSpPr>
          <p:cNvPr id="31" name="TextBox 30"/>
          <p:cNvSpPr txBox="1"/>
          <p:nvPr/>
        </p:nvSpPr>
        <p:spPr>
          <a:xfrm>
            <a:off x="4589210" y="1972644"/>
            <a:ext cx="1875879"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Fountain</a:t>
            </a:r>
          </a:p>
          <a:p>
            <a:pPr algn="ctr"/>
            <a:r>
              <a:rPr lang="en-US" sz="2000" dirty="0" smtClean="0">
                <a:latin typeface="Arial" panose="020B0604020202020204" pitchFamily="34" charset="0"/>
                <a:cs typeface="Arial" panose="020B0604020202020204" pitchFamily="34" charset="0"/>
              </a:rPr>
              <a:t>(blue</a:t>
            </a:r>
            <a:r>
              <a:rPr lang="en-US" sz="2000" dirty="0">
                <a:latin typeface="Arial" panose="020B0604020202020204" pitchFamily="34" charset="0"/>
                <a:cs typeface="Arial" panose="020B0604020202020204" pitchFamily="34" charset="0"/>
              </a:rPr>
              <a:t>) </a:t>
            </a:r>
          </a:p>
        </p:txBody>
      </p:sp>
      <p:sp>
        <p:nvSpPr>
          <p:cNvPr id="32" name="TextBox 31"/>
          <p:cNvSpPr txBox="1"/>
          <p:nvPr/>
        </p:nvSpPr>
        <p:spPr>
          <a:xfrm>
            <a:off x="6734721" y="1972644"/>
            <a:ext cx="1875879"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Green marker</a:t>
            </a:r>
            <a:endParaRPr lang="en-US" sz="2000" dirty="0">
              <a:latin typeface="Arial" panose="020B0604020202020204" pitchFamily="34" charset="0"/>
              <a:cs typeface="Arial" panose="020B0604020202020204" pitchFamily="34" charset="0"/>
            </a:endParaRPr>
          </a:p>
        </p:txBody>
      </p:sp>
      <p:sp>
        <p:nvSpPr>
          <p:cNvPr id="34" name="TextBox 33"/>
          <p:cNvSpPr txBox="1"/>
          <p:nvPr/>
        </p:nvSpPr>
        <p:spPr>
          <a:xfrm>
            <a:off x="867321" y="3729091"/>
            <a:ext cx="1600200"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Mechanical </a:t>
            </a:r>
            <a:endParaRPr lang="en-US" sz="2000" dirty="0" smtClean="0">
              <a:latin typeface="Arial" panose="020B0604020202020204" pitchFamily="34" charset="0"/>
              <a:cs typeface="Arial" panose="020B0604020202020204" pitchFamily="34" charset="0"/>
            </a:endParaRPr>
          </a:p>
          <a:p>
            <a:pPr algn="ctr"/>
            <a:r>
              <a:rPr lang="en-US" sz="2000" dirty="0" smtClean="0">
                <a:latin typeface="Arial" panose="020B0604020202020204" pitchFamily="34" charset="0"/>
                <a:cs typeface="Arial" panose="020B0604020202020204" pitchFamily="34" charset="0"/>
              </a:rPr>
              <a:t>pencil </a:t>
            </a:r>
            <a:endParaRPr lang="en-US" sz="2000" dirty="0">
              <a:latin typeface="Arial" panose="020B0604020202020204" pitchFamily="34" charset="0"/>
              <a:cs typeface="Arial" panose="020B0604020202020204" pitchFamily="34" charset="0"/>
            </a:endParaRPr>
          </a:p>
        </p:txBody>
      </p:sp>
      <p:sp>
        <p:nvSpPr>
          <p:cNvPr id="35" name="TextBox 34"/>
          <p:cNvSpPr txBox="1"/>
          <p:nvPr/>
        </p:nvSpPr>
        <p:spPr>
          <a:xfrm>
            <a:off x="3077121" y="3725237"/>
            <a:ext cx="14617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HB pencil </a:t>
            </a:r>
          </a:p>
        </p:txBody>
      </p:sp>
      <p:sp>
        <p:nvSpPr>
          <p:cNvPr id="36" name="TextBox 35"/>
          <p:cNvSpPr txBox="1"/>
          <p:nvPr/>
        </p:nvSpPr>
        <p:spPr>
          <a:xfrm>
            <a:off x="5049316" y="3723097"/>
            <a:ext cx="14617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Gel pen </a:t>
            </a:r>
          </a:p>
        </p:txBody>
      </p:sp>
      <p:sp>
        <p:nvSpPr>
          <p:cNvPr id="37" name="TextBox 36"/>
          <p:cNvSpPr txBox="1"/>
          <p:nvPr/>
        </p:nvSpPr>
        <p:spPr>
          <a:xfrm>
            <a:off x="6963321" y="3729091"/>
            <a:ext cx="146173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Crayon</a:t>
            </a:r>
          </a:p>
        </p:txBody>
      </p:sp>
      <p:sp>
        <p:nvSpPr>
          <p:cNvPr id="25" name="TextBox 24"/>
          <p:cNvSpPr txBox="1"/>
          <p:nvPr/>
        </p:nvSpPr>
        <p:spPr>
          <a:xfrm>
            <a:off x="457200" y="361950"/>
            <a:ext cx="822960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Line Replacement</a:t>
            </a:r>
          </a:p>
        </p:txBody>
      </p:sp>
    </p:spTree>
    <p:extLst>
      <p:ext uri="{BB962C8B-B14F-4D97-AF65-F5344CB8AC3E}">
        <p14:creationId xmlns:p14="http://schemas.microsoft.com/office/powerpoint/2010/main" val="7385768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ir_fil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2104" y="733689"/>
            <a:ext cx="7479792" cy="3133461"/>
          </a:xfrm>
          <a:prstGeom prst="rect">
            <a:avLst/>
          </a:prstGeom>
        </p:spPr>
      </p:pic>
      <p:sp>
        <p:nvSpPr>
          <p:cNvPr id="4" name="TextBox 3"/>
          <p:cNvSpPr txBox="1"/>
          <p:nvPr/>
        </p:nvSpPr>
        <p:spPr>
          <a:xfrm>
            <a:off x="457200" y="4400550"/>
            <a:ext cx="822960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Text Replacement in Film</a:t>
            </a:r>
          </a:p>
        </p:txBody>
      </p:sp>
    </p:spTree>
    <p:extLst>
      <p:ext uri="{BB962C8B-B14F-4D97-AF65-F5344CB8AC3E}">
        <p14:creationId xmlns:p14="http://schemas.microsoft.com/office/powerpoint/2010/main" val="330054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847" y="249019"/>
            <a:ext cx="3552553"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Applications</a:t>
            </a:r>
            <a:endParaRPr lang="en-US" sz="3600" b="1" dirty="0">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485" b="8689"/>
          <a:stretch/>
        </p:blipFill>
        <p:spPr>
          <a:xfrm>
            <a:off x="914400" y="1543050"/>
            <a:ext cx="1714500" cy="1257300"/>
          </a:xfrm>
          <a:prstGeom prst="rect">
            <a:avLst/>
          </a:prstGeom>
        </p:spPr>
      </p:pic>
      <p:sp>
        <p:nvSpPr>
          <p:cNvPr id="6" name="TextBox 5"/>
          <p:cNvSpPr txBox="1"/>
          <p:nvPr/>
        </p:nvSpPr>
        <p:spPr>
          <a:xfrm>
            <a:off x="414473" y="110484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Gifts and Letters</a:t>
            </a:r>
            <a:endParaRPr lang="en-US" sz="2000" dirty="0">
              <a:solidFill>
                <a:schemeClr val="accent5"/>
              </a:solidFill>
              <a:latin typeface="Arial" panose="020B0604020202020204" pitchFamily="34" charset="0"/>
              <a:cs typeface="Arial" panose="020B0604020202020204" pitchFamily="34" charset="0"/>
            </a:endParaRPr>
          </a:p>
        </p:txBody>
      </p:sp>
      <p:sp>
        <p:nvSpPr>
          <p:cNvPr id="8" name="TextBox 7"/>
          <p:cNvSpPr txBox="1"/>
          <p:nvPr/>
        </p:nvSpPr>
        <p:spPr>
          <a:xfrm>
            <a:off x="1066800" y="302895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Camouflage</a:t>
            </a:r>
            <a:endParaRPr lang="en-US" sz="2000" dirty="0">
              <a:solidFill>
                <a:schemeClr val="accent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446296"/>
            <a:ext cx="3810000" cy="1434023"/>
          </a:xfrm>
          <a:prstGeom prst="rect">
            <a:avLst/>
          </a:prstGeom>
        </p:spPr>
      </p:pic>
      <p:sp>
        <p:nvSpPr>
          <p:cNvPr id="10" name="TextBox 9"/>
          <p:cNvSpPr txBox="1"/>
          <p:nvPr/>
        </p:nvSpPr>
        <p:spPr>
          <a:xfrm>
            <a:off x="5348424" y="302895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Assistive Technology</a:t>
            </a:r>
            <a:endParaRPr lang="en-US" sz="2000" dirty="0">
              <a:solidFill>
                <a:schemeClr val="accent5"/>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054" y="967944"/>
            <a:ext cx="2637311" cy="1544673"/>
          </a:xfrm>
          <a:prstGeom prst="rect">
            <a:avLst/>
          </a:prstGeom>
        </p:spPr>
      </p:pic>
      <p:sp>
        <p:nvSpPr>
          <p:cNvPr id="12" name="TextBox 11"/>
          <p:cNvSpPr txBox="1"/>
          <p:nvPr/>
        </p:nvSpPr>
        <p:spPr>
          <a:xfrm>
            <a:off x="5265012" y="590550"/>
            <a:ext cx="2714353" cy="400110"/>
          </a:xfrm>
          <a:prstGeom prst="rect">
            <a:avLst/>
          </a:prstGeom>
          <a:noFill/>
        </p:spPr>
        <p:txBody>
          <a:bodyPr wrap="square" rtlCol="0">
            <a:spAutoFit/>
          </a:bodyPr>
          <a:lstStyle/>
          <a:p>
            <a:pPr algn="ctr"/>
            <a:r>
              <a:rPr lang="en-US" sz="2000" dirty="0" smtClean="0">
                <a:solidFill>
                  <a:schemeClr val="accent5"/>
                </a:solidFill>
                <a:latin typeface="Arial" panose="020B0604020202020204" pitchFamily="34" charset="0"/>
                <a:cs typeface="Arial" panose="020B0604020202020204" pitchFamily="34" charset="0"/>
              </a:rPr>
              <a:t>Artistic</a:t>
            </a:r>
            <a:endParaRPr lang="en-US" sz="2000" dirty="0">
              <a:solidFill>
                <a:schemeClr val="accent5"/>
              </a:solidFill>
              <a:latin typeface="Arial" panose="020B0604020202020204" pitchFamily="34" charset="0"/>
              <a:cs typeface="Arial" panose="020B0604020202020204" pitchFamily="34" charset="0"/>
            </a:endParaRPr>
          </a:p>
        </p:txBody>
      </p:sp>
      <p:sp>
        <p:nvSpPr>
          <p:cNvPr id="2" name="TextBox 1"/>
          <p:cNvSpPr txBox="1"/>
          <p:nvPr/>
        </p:nvSpPr>
        <p:spPr>
          <a:xfrm>
            <a:off x="5181600" y="2489683"/>
            <a:ext cx="2881176"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Frank Miller - Batman </a:t>
            </a:r>
            <a:r>
              <a:rPr lang="en-US" sz="1200" dirty="0">
                <a:latin typeface="Arial" panose="020B0604020202020204" pitchFamily="34" charset="0"/>
                <a:cs typeface="Arial" panose="020B0604020202020204" pitchFamily="34" charset="0"/>
              </a:rPr>
              <a:t>Year </a:t>
            </a:r>
            <a:r>
              <a:rPr lang="en-US" sz="1200" dirty="0" smtClean="0">
                <a:latin typeface="Arial" panose="020B0604020202020204" pitchFamily="34" charset="0"/>
                <a:cs typeface="Arial" panose="020B0604020202020204" pitchFamily="34" charset="0"/>
              </a:rPr>
              <a:t>One</a:t>
            </a:r>
            <a:endParaRPr lang="en-US" sz="1200" dirty="0">
              <a:latin typeface="Arial" panose="020B0604020202020204" pitchFamily="34" charset="0"/>
              <a:cs typeface="Arial" panose="020B0604020202020204" pitchFamily="34" charset="0"/>
            </a:endParaRP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3439039"/>
            <a:ext cx="3133010" cy="150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9776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macaodh\Dropbox\SIGGRAPH_2016\flip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9000" y="4400550"/>
            <a:ext cx="2362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4400550"/>
            <a:ext cx="822960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Flipbook</a:t>
            </a:r>
          </a:p>
        </p:txBody>
      </p:sp>
    </p:spTree>
    <p:extLst>
      <p:ext uri="{BB962C8B-B14F-4D97-AF65-F5344CB8AC3E}">
        <p14:creationId xmlns:p14="http://schemas.microsoft.com/office/powerpoint/2010/main" val="33005402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400550"/>
            <a:ext cx="8229600" cy="646331"/>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Flipbook</a:t>
            </a:r>
          </a:p>
        </p:txBody>
      </p:sp>
      <p:pic>
        <p:nvPicPr>
          <p:cNvPr id="3" name="flipboo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800" y="0"/>
            <a:ext cx="7518400" cy="4229100"/>
          </a:xfrm>
          <a:prstGeom prst="rect">
            <a:avLst/>
          </a:prstGeom>
        </p:spPr>
      </p:pic>
    </p:spTree>
    <p:extLst>
      <p:ext uri="{BB962C8B-B14F-4D97-AF65-F5344CB8AC3E}">
        <p14:creationId xmlns:p14="http://schemas.microsoft.com/office/powerpoint/2010/main" val="26402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Limitations</a:t>
            </a:r>
            <a:endParaRPr lang="en-US" sz="3600" b="1" dirty="0">
              <a:latin typeface="Arial" panose="020B0604020202020204" pitchFamily="34" charset="0"/>
              <a:cs typeface="Arial" panose="020B0604020202020204" pitchFamily="34" charset="0"/>
            </a:endParaRPr>
          </a:p>
        </p:txBody>
      </p:sp>
      <p:sp>
        <p:nvSpPr>
          <p:cNvPr id="3" name="Rectangle 2"/>
          <p:cNvSpPr/>
          <p:nvPr/>
        </p:nvSpPr>
        <p:spPr>
          <a:xfrm>
            <a:off x="457199" y="3464064"/>
            <a:ext cx="8229879" cy="400110"/>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Albert </a:t>
            </a:r>
            <a:r>
              <a:rPr lang="en-US" sz="2000" dirty="0">
                <a:latin typeface="Arial" panose="020B0604020202020204" pitchFamily="34" charset="0"/>
                <a:cs typeface="Arial" panose="020B0604020202020204" pitchFamily="34" charset="0"/>
              </a:rPr>
              <a:t>Einstein’s </a:t>
            </a:r>
            <a:r>
              <a:rPr lang="en-US" sz="2000" dirty="0" smtClean="0">
                <a:latin typeface="Arial" panose="020B0604020202020204" pitchFamily="34" charset="0"/>
                <a:cs typeface="Arial" panose="020B0604020202020204" pitchFamily="34" charset="0"/>
              </a:rPr>
              <a:t>handwriting</a:t>
            </a:r>
            <a:endParaRPr lang="en-US" sz="20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23301"/>
            <a:ext cx="3971872" cy="95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23301"/>
            <a:ext cx="3962679" cy="95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1506773"/>
            <a:ext cx="8382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Real</a:t>
            </a:r>
            <a:endParaRPr lang="en-US" sz="2000" dirty="0">
              <a:solidFill>
                <a:schemeClr val="accent5"/>
              </a:solidFill>
              <a:latin typeface="Arial" panose="020B0604020202020204" pitchFamily="34" charset="0"/>
              <a:cs typeface="Arial" panose="020B0604020202020204" pitchFamily="34" charset="0"/>
            </a:endParaRPr>
          </a:p>
        </p:txBody>
      </p:sp>
      <p:sp>
        <p:nvSpPr>
          <p:cNvPr id="7" name="TextBox 6"/>
          <p:cNvSpPr txBox="1"/>
          <p:nvPr/>
        </p:nvSpPr>
        <p:spPr>
          <a:xfrm>
            <a:off x="4785566" y="1506773"/>
            <a:ext cx="2453434"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Synthetic</a:t>
            </a:r>
            <a:endParaRPr lang="en-US" sz="20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1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37344"/>
            <a:ext cx="8229600" cy="646331"/>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Limitations</a:t>
            </a:r>
            <a:endParaRPr lang="en-US" sz="3600" b="1" dirty="0">
              <a:latin typeface="Arial" panose="020B0604020202020204" pitchFamily="34" charset="0"/>
              <a:cs typeface="Arial" panose="020B0604020202020204" pitchFamily="34" charset="0"/>
            </a:endParaRPr>
          </a:p>
        </p:txBody>
      </p:sp>
      <p:sp>
        <p:nvSpPr>
          <p:cNvPr id="3" name="Rectangle 2"/>
          <p:cNvSpPr/>
          <p:nvPr/>
        </p:nvSpPr>
        <p:spPr>
          <a:xfrm>
            <a:off x="457199" y="3464064"/>
            <a:ext cx="8229879" cy="400110"/>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Albert </a:t>
            </a:r>
            <a:r>
              <a:rPr lang="en-US" sz="2000" dirty="0">
                <a:latin typeface="Arial" panose="020B0604020202020204" pitchFamily="34" charset="0"/>
                <a:cs typeface="Arial" panose="020B0604020202020204" pitchFamily="34" charset="0"/>
              </a:rPr>
              <a:t>Einstein’s </a:t>
            </a:r>
            <a:r>
              <a:rPr lang="en-US" sz="2000" dirty="0" smtClean="0">
                <a:latin typeface="Arial" panose="020B0604020202020204" pitchFamily="34" charset="0"/>
                <a:cs typeface="Arial" panose="020B0604020202020204" pitchFamily="34" charset="0"/>
              </a:rPr>
              <a:t>handwriting</a:t>
            </a:r>
            <a:endParaRPr lang="en-US" sz="20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23301"/>
            <a:ext cx="3971872" cy="95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23301"/>
            <a:ext cx="3962679" cy="95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1506773"/>
            <a:ext cx="8382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Real</a:t>
            </a:r>
            <a:endParaRPr lang="en-US" sz="2000" dirty="0">
              <a:solidFill>
                <a:schemeClr val="accent5"/>
              </a:solidFill>
              <a:latin typeface="Arial" panose="020B0604020202020204" pitchFamily="34" charset="0"/>
              <a:cs typeface="Arial" panose="020B0604020202020204" pitchFamily="34" charset="0"/>
            </a:endParaRPr>
          </a:p>
        </p:txBody>
      </p:sp>
      <p:sp>
        <p:nvSpPr>
          <p:cNvPr id="7" name="TextBox 6"/>
          <p:cNvSpPr txBox="1"/>
          <p:nvPr/>
        </p:nvSpPr>
        <p:spPr>
          <a:xfrm>
            <a:off x="4785566" y="1506773"/>
            <a:ext cx="2453434"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Synthetic</a:t>
            </a:r>
            <a:endParaRPr lang="en-US" sz="20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0633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2917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r>
              <a:rPr lang="en-US" sz="3600" b="1" dirty="0" smtClean="0">
                <a:latin typeface="Arial" panose="020B0604020202020204" pitchFamily="34" charset="0"/>
                <a:cs typeface="Arial" panose="020B0604020202020204" pitchFamily="34" charset="0"/>
              </a:rPr>
              <a:t>Conclusion</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08000" y="2520952"/>
            <a:ext cx="4190506" cy="685800"/>
          </a:xfrm>
        </p:spPr>
        <p:txBody>
          <a:bodyPr>
            <a:normAutofit/>
          </a:bodyPr>
          <a:lstStyle/>
          <a:p>
            <a:pPr marL="0" indent="0">
              <a:buNone/>
            </a:pPr>
            <a:r>
              <a:rPr lang="en-US" sz="2000" dirty="0" smtClean="0">
                <a:latin typeface="Arial" panose="020B0604020202020204" pitchFamily="34" charset="0"/>
                <a:cs typeface="Arial" panose="020B0604020202020204" pitchFamily="34" charset="0"/>
              </a:rPr>
              <a:t>Handwriting Annotation Tool</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34" r="23798" b="20135"/>
          <a:stretch/>
        </p:blipFill>
        <p:spPr>
          <a:xfrm>
            <a:off x="5801005" y="2133601"/>
            <a:ext cx="1802414" cy="1200149"/>
          </a:xfrm>
          <a:prstGeom prst="rect">
            <a:avLst/>
          </a:prstGeom>
        </p:spPr>
      </p:pic>
      <p:pic>
        <p:nvPicPr>
          <p:cNvPr id="5" name="Picture 2" descr="C:\Users\omacaodh\Dropbox\Handwriting Talk\handwriting_talk\diagrams\syste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8813" y="3725420"/>
            <a:ext cx="4786799" cy="707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666" t="15673" r="3361" b="14028"/>
          <a:stretch/>
        </p:blipFill>
        <p:spPr>
          <a:xfrm>
            <a:off x="4647706" y="1219441"/>
            <a:ext cx="4109012" cy="590309"/>
          </a:xfrm>
          <a:prstGeom prst="rect">
            <a:avLst/>
          </a:prstGeom>
        </p:spPr>
      </p:pic>
      <p:sp>
        <p:nvSpPr>
          <p:cNvPr id="9" name="Content Placeholder 2"/>
          <p:cNvSpPr txBox="1">
            <a:spLocks/>
          </p:cNvSpPr>
          <p:nvPr/>
        </p:nvSpPr>
        <p:spPr>
          <a:xfrm>
            <a:off x="508000" y="1200150"/>
            <a:ext cx="4190506" cy="685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Model that recreates handwriting in a given style</a:t>
            </a:r>
          </a:p>
        </p:txBody>
      </p:sp>
      <p:sp>
        <p:nvSpPr>
          <p:cNvPr id="10" name="Content Placeholder 2"/>
          <p:cNvSpPr txBox="1">
            <a:spLocks/>
          </p:cNvSpPr>
          <p:nvPr/>
        </p:nvSpPr>
        <p:spPr>
          <a:xfrm>
            <a:off x="508000" y="3716292"/>
            <a:ext cx="4190506" cy="685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End to end calibration and rendering pipeline</a:t>
            </a:r>
          </a:p>
        </p:txBody>
      </p:sp>
    </p:spTree>
    <p:extLst>
      <p:ext uri="{BB962C8B-B14F-4D97-AF65-F5344CB8AC3E}">
        <p14:creationId xmlns:p14="http://schemas.microsoft.com/office/powerpoint/2010/main" val="7629745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646" y="514350"/>
            <a:ext cx="7315200" cy="553998"/>
          </a:xfrm>
          <a:prstGeom prst="rect">
            <a:avLst/>
          </a:prstGeom>
          <a:noFill/>
        </p:spPr>
        <p:txBody>
          <a:bodyPr wrap="square" rtlCol="0">
            <a:spAutoFit/>
          </a:bodyPr>
          <a:lstStyle/>
          <a:p>
            <a:pPr algn="ctr"/>
            <a:r>
              <a:rPr lang="en-US" sz="3000" dirty="0">
                <a:solidFill>
                  <a:schemeClr val="accent5"/>
                </a:solidFill>
              </a:rPr>
              <a:t>http://visual.cs.ucl.ac.uk/pubs/handwriting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382" r="21563" b="-892"/>
          <a:stretch/>
        </p:blipFill>
        <p:spPr>
          <a:xfrm>
            <a:off x="609600" y="1807707"/>
            <a:ext cx="2610172" cy="2114550"/>
          </a:xfrm>
          <a:prstGeom prst="rect">
            <a:avLst/>
          </a:prstGeom>
        </p:spPr>
      </p:pic>
      <p:pic>
        <p:nvPicPr>
          <p:cNvPr id="1026" name="Picture 2" descr="data thumbn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930" y="1454749"/>
            <a:ext cx="2005070" cy="2820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de thumbn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899" y="1753731"/>
            <a:ext cx="1533301" cy="21685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0123" y="4097238"/>
            <a:ext cx="2610172"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Tagging Interface</a:t>
            </a:r>
            <a:endParaRPr lang="en-US" sz="2000" dirty="0">
              <a:latin typeface="Arial" panose="020B0604020202020204" pitchFamily="34" charset="0"/>
              <a:cs typeface="Arial" panose="020B0604020202020204" pitchFamily="34" charset="0"/>
            </a:endParaRPr>
          </a:p>
        </p:txBody>
      </p:sp>
      <p:sp>
        <p:nvSpPr>
          <p:cNvPr id="9" name="TextBox 8"/>
          <p:cNvSpPr txBox="1"/>
          <p:nvPr/>
        </p:nvSpPr>
        <p:spPr>
          <a:xfrm>
            <a:off x="3790628" y="4075160"/>
            <a:ext cx="2610172"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Data</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6381428" y="4075160"/>
            <a:ext cx="2610172"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Synthesis Code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162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37344"/>
            <a:ext cx="9144000" cy="646331"/>
          </a:xfrm>
          <a:prstGeom prst="rect">
            <a:avLst/>
          </a:prstGeom>
          <a:noFill/>
        </p:spPr>
        <p:txBody>
          <a:bodyPr wrap="square" rtlCol="0">
            <a:spAutoFit/>
          </a:bodyPr>
          <a:lstStyle/>
          <a:p>
            <a:r>
              <a:rPr lang="en-US" sz="3600" b="1" dirty="0" smtClean="0">
                <a:latin typeface="Arial" panose="020B0604020202020204" pitchFamily="34" charset="0"/>
                <a:cs typeface="Arial" panose="020B0604020202020204" pitchFamily="34" charset="0"/>
              </a:rPr>
              <a:t>Related Work - </a:t>
            </a:r>
            <a:r>
              <a:rPr lang="en-US" sz="3600" b="1" dirty="0" smtClean="0">
                <a:solidFill>
                  <a:schemeClr val="accent5"/>
                </a:solidFill>
                <a:latin typeface="Arial" panose="020B0604020202020204" pitchFamily="34" charset="0"/>
                <a:cs typeface="Arial" panose="020B0604020202020204" pitchFamily="34" charset="0"/>
              </a:rPr>
              <a:t>Structured Synthesis</a:t>
            </a:r>
            <a:endParaRPr lang="en-US" sz="3600" dirty="0">
              <a:solidFill>
                <a:schemeClr val="accent5"/>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158192"/>
            <a:ext cx="5915025" cy="98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19224" y="2171640"/>
            <a:ext cx="2881176" cy="400110"/>
          </a:xfrm>
          <a:prstGeom prst="rect">
            <a:avLst/>
          </a:prstGeom>
          <a:noFill/>
        </p:spPr>
        <p:txBody>
          <a:bodyPr wrap="square" rtlCol="0">
            <a:spAutoFit/>
          </a:bodyPr>
          <a:lstStyle/>
          <a:p>
            <a:r>
              <a:rPr lang="en-US" sz="2000" dirty="0" err="1" smtClean="0">
                <a:latin typeface="Arial" panose="020B0604020202020204" pitchFamily="34" charset="0"/>
                <a:cs typeface="Arial" panose="020B0604020202020204" pitchFamily="34" charset="0"/>
              </a:rPr>
              <a:t>Kwatra</a:t>
            </a:r>
            <a:r>
              <a:rPr lang="en-US" sz="2000" dirty="0" smtClean="0">
                <a:latin typeface="Arial" panose="020B0604020202020204" pitchFamily="34" charset="0"/>
                <a:cs typeface="Arial" panose="020B0604020202020204" pitchFamily="34" charset="0"/>
              </a:rPr>
              <a:t> et al. 2003</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304800" y="4229040"/>
            <a:ext cx="2881176"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Sun et al. 2005</a:t>
            </a:r>
            <a:endParaRPr lang="en-US" sz="20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2" y="3078352"/>
            <a:ext cx="6248400" cy="114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800" y="1158192"/>
            <a:ext cx="1602783" cy="232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035800" y="3513476"/>
            <a:ext cx="2881176"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Taylor 2009</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68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2518</TotalTime>
  <Words>2593</Words>
  <Application>Microsoft Office PowerPoint</Application>
  <PresentationFormat>On-screen Show (16:9)</PresentationFormat>
  <Paragraphs>559</Paragraphs>
  <Slides>86</Slides>
  <Notes>82</Notes>
  <HiddenSlides>0</HiddenSlides>
  <MMClips>4</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Contributions</vt:lpstr>
      <vt:lpstr>Contributions</vt:lpstr>
      <vt:lpstr>Contributions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User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omacaodh</dc:creator>
  <cp:lastModifiedBy>prism</cp:lastModifiedBy>
  <cp:revision>249</cp:revision>
  <dcterms:created xsi:type="dcterms:W3CDTF">2006-08-16T00:00:00Z</dcterms:created>
  <dcterms:modified xsi:type="dcterms:W3CDTF">2016-07-28T15:29:05Z</dcterms:modified>
</cp:coreProperties>
</file>